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259" r:id="rId3"/>
    <p:sldId id="258" r:id="rId4"/>
    <p:sldId id="317" r:id="rId5"/>
    <p:sldId id="269" r:id="rId6"/>
    <p:sldId id="261" r:id="rId7"/>
    <p:sldId id="260" r:id="rId8"/>
    <p:sldId id="265" r:id="rId9"/>
    <p:sldId id="264" r:id="rId10"/>
    <p:sldId id="262" r:id="rId11"/>
    <p:sldId id="263" r:id="rId12"/>
    <p:sldId id="266" r:id="rId13"/>
    <p:sldId id="267" r:id="rId14"/>
    <p:sldId id="268" r:id="rId1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33"/>
    <p:restoredTop sz="84564"/>
  </p:normalViewPr>
  <p:slideViewPr>
    <p:cSldViewPr snapToGrid="0" snapToObjects="1">
      <p:cViewPr varScale="1">
        <p:scale>
          <a:sx n="98" d="100"/>
          <a:sy n="98" d="100"/>
        </p:scale>
        <p:origin x="6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83658A-4FE4-CC49-889A-AD4CFA42CF17}" type="datetimeFigureOut">
              <a:rPr kumimoji="1" lang="ja-JP" altLang="en-US" smtClean="0"/>
              <a:t>2022/9/14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E2614-E90F-B44D-80A0-56E17EDC6E4B}" type="slidenum">
              <a:rPr kumimoji="1" lang="ja-JP" altLang="en-US" smtClean="0"/>
              <a:t>‹#›</a:t>
            </a:fld>
            <a:endParaRPr kumimoji="1" lang="ja-JP" altLang="en-US"/>
          </a:p>
        </p:txBody>
      </p:sp>
    </p:spTree>
    <p:extLst>
      <p:ext uri="{BB962C8B-B14F-4D97-AF65-F5344CB8AC3E}">
        <p14:creationId xmlns:p14="http://schemas.microsoft.com/office/powerpoint/2010/main" val="201432260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１ぽちのカッコの中はいらないかも？</a:t>
            </a:r>
            <a:endParaRPr kumimoji="1" lang="en-US" altLang="ja-JP" dirty="0"/>
          </a:p>
          <a:p>
            <a:r>
              <a:rPr kumimoji="1" lang="ja-JP" altLang="en-US"/>
              <a:t>一つ前のスライドで説明しているのと、２種類の予測の打ち片方しかカバーできていない。</a:t>
            </a:r>
            <a:endParaRPr kumimoji="1" lang="en-US" altLang="ja-JP" dirty="0"/>
          </a:p>
          <a:p>
            <a:endParaRPr kumimoji="1" lang="en-US" altLang="ja-JP" dirty="0"/>
          </a:p>
          <a:p>
            <a:r>
              <a:rPr kumimoji="1" lang="en-US" altLang="ja-JP" dirty="0"/>
              <a:t>Predict</a:t>
            </a:r>
            <a:r>
              <a:rPr kumimoji="1" lang="ja-JP" altLang="en-US"/>
              <a:t>関数を使い倒すことを前面にだして、今回全体の見通しを立てるスライドに変更</a:t>
            </a:r>
          </a:p>
        </p:txBody>
      </p:sp>
      <p:sp>
        <p:nvSpPr>
          <p:cNvPr id="4" name="スライド番号プレースホルダー 3"/>
          <p:cNvSpPr>
            <a:spLocks noGrp="1"/>
          </p:cNvSpPr>
          <p:nvPr>
            <p:ph type="sldNum" sz="quarter" idx="5"/>
          </p:nvPr>
        </p:nvSpPr>
        <p:spPr/>
        <p:txBody>
          <a:bodyPr/>
          <a:lstStyle/>
          <a:p>
            <a:fld id="{23CE2614-E90F-B44D-80A0-56E17EDC6E4B}" type="slidenum">
              <a:rPr kumimoji="1" lang="ja-JP" altLang="en-US" smtClean="0"/>
              <a:t>3</a:t>
            </a:fld>
            <a:endParaRPr kumimoji="1" lang="ja-JP" altLang="en-US"/>
          </a:p>
        </p:txBody>
      </p:sp>
    </p:spTree>
    <p:extLst>
      <p:ext uri="{BB962C8B-B14F-4D97-AF65-F5344CB8AC3E}">
        <p14:creationId xmlns:p14="http://schemas.microsoft.com/office/powerpoint/2010/main" val="132389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F96735A-0EA2-A74F-9B73-272C3C9BD33C}" type="slidenum">
              <a:rPr kumimoji="1" lang="ja-JP" altLang="en-US" smtClean="0"/>
              <a:t>4</a:t>
            </a:fld>
            <a:endParaRPr kumimoji="1" lang="ja-JP" altLang="en-US"/>
          </a:p>
        </p:txBody>
      </p:sp>
    </p:spTree>
    <p:extLst>
      <p:ext uri="{BB962C8B-B14F-4D97-AF65-F5344CB8AC3E}">
        <p14:creationId xmlns:p14="http://schemas.microsoft.com/office/powerpoint/2010/main" val="3132799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3CE2614-E90F-B44D-80A0-56E17EDC6E4B}" type="slidenum">
              <a:rPr kumimoji="1" lang="ja-JP" altLang="en-US" smtClean="0"/>
              <a:t>5</a:t>
            </a:fld>
            <a:endParaRPr kumimoji="1" lang="ja-JP" altLang="en-US"/>
          </a:p>
        </p:txBody>
      </p:sp>
    </p:spTree>
    <p:extLst>
      <p:ext uri="{BB962C8B-B14F-4D97-AF65-F5344CB8AC3E}">
        <p14:creationId xmlns:p14="http://schemas.microsoft.com/office/powerpoint/2010/main" val="3109605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3CE2614-E90F-B44D-80A0-56E17EDC6E4B}" type="slidenum">
              <a:rPr kumimoji="1" lang="ja-JP" altLang="en-US" smtClean="0"/>
              <a:t>12</a:t>
            </a:fld>
            <a:endParaRPr kumimoji="1" lang="ja-JP" altLang="en-US"/>
          </a:p>
        </p:txBody>
      </p:sp>
    </p:spTree>
    <p:extLst>
      <p:ext uri="{BB962C8B-B14F-4D97-AF65-F5344CB8AC3E}">
        <p14:creationId xmlns:p14="http://schemas.microsoft.com/office/powerpoint/2010/main" val="1921716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9931FE-E369-8447-BE55-05DDE8FEB99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2D83A82-B8AD-924F-A085-93C38585EE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4A77F26-02D3-7547-A20F-C1E17376D313}"/>
              </a:ext>
            </a:extLst>
          </p:cNvPr>
          <p:cNvSpPr>
            <a:spLocks noGrp="1"/>
          </p:cNvSpPr>
          <p:nvPr>
            <p:ph type="dt" sz="half" idx="10"/>
          </p:nvPr>
        </p:nvSpPr>
        <p:spPr/>
        <p:txBody>
          <a:bodyPr/>
          <a:lstStyle/>
          <a:p>
            <a:fld id="{E4245ECD-3E8A-534F-BCF2-3F40B55B6962}" type="datetimeFigureOut">
              <a:rPr kumimoji="1" lang="ja-JP" altLang="en-US" smtClean="0"/>
              <a:t>2022/9/14</a:t>
            </a:fld>
            <a:endParaRPr kumimoji="1" lang="ja-JP" altLang="en-US"/>
          </a:p>
        </p:txBody>
      </p:sp>
      <p:sp>
        <p:nvSpPr>
          <p:cNvPr id="5" name="フッター プレースホルダー 4">
            <a:extLst>
              <a:ext uri="{FF2B5EF4-FFF2-40B4-BE49-F238E27FC236}">
                <a16:creationId xmlns:a16="http://schemas.microsoft.com/office/drawing/2014/main" id="{2FF7DE7E-2D80-6B48-BC23-9B4F543EAA0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E99EAA8-0BEA-8044-9AC2-526CF83873ED}"/>
              </a:ext>
            </a:extLst>
          </p:cNvPr>
          <p:cNvSpPr>
            <a:spLocks noGrp="1"/>
          </p:cNvSpPr>
          <p:nvPr>
            <p:ph type="sldNum" sz="quarter" idx="12"/>
          </p:nvPr>
        </p:nvSpPr>
        <p:spPr/>
        <p:txBody>
          <a:bodyPr/>
          <a:lstStyle/>
          <a:p>
            <a:fld id="{342D3D8F-692A-914F-83FC-E3B1BE524720}" type="slidenum">
              <a:rPr kumimoji="1" lang="ja-JP" altLang="en-US" smtClean="0"/>
              <a:t>‹#›</a:t>
            </a:fld>
            <a:endParaRPr kumimoji="1" lang="ja-JP" altLang="en-US"/>
          </a:p>
        </p:txBody>
      </p:sp>
    </p:spTree>
    <p:extLst>
      <p:ext uri="{BB962C8B-B14F-4D97-AF65-F5344CB8AC3E}">
        <p14:creationId xmlns:p14="http://schemas.microsoft.com/office/powerpoint/2010/main" val="3482777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C93D4B-6266-1249-95A7-05858A76629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819D74C-1468-2E4F-8688-A51CE7D2D65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1C5012-F549-EC42-8683-9C88F2AC7C74}"/>
              </a:ext>
            </a:extLst>
          </p:cNvPr>
          <p:cNvSpPr>
            <a:spLocks noGrp="1"/>
          </p:cNvSpPr>
          <p:nvPr>
            <p:ph type="dt" sz="half" idx="10"/>
          </p:nvPr>
        </p:nvSpPr>
        <p:spPr/>
        <p:txBody>
          <a:bodyPr/>
          <a:lstStyle/>
          <a:p>
            <a:fld id="{E4245ECD-3E8A-534F-BCF2-3F40B55B6962}" type="datetimeFigureOut">
              <a:rPr kumimoji="1" lang="ja-JP" altLang="en-US" smtClean="0"/>
              <a:t>2022/9/14</a:t>
            </a:fld>
            <a:endParaRPr kumimoji="1" lang="ja-JP" altLang="en-US"/>
          </a:p>
        </p:txBody>
      </p:sp>
      <p:sp>
        <p:nvSpPr>
          <p:cNvPr id="5" name="フッター プレースホルダー 4">
            <a:extLst>
              <a:ext uri="{FF2B5EF4-FFF2-40B4-BE49-F238E27FC236}">
                <a16:creationId xmlns:a16="http://schemas.microsoft.com/office/drawing/2014/main" id="{FFBEF3E3-9AA2-C84E-BC10-723B6A2359A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C6C7E2E-64A3-264E-A583-2D13163CB576}"/>
              </a:ext>
            </a:extLst>
          </p:cNvPr>
          <p:cNvSpPr>
            <a:spLocks noGrp="1"/>
          </p:cNvSpPr>
          <p:nvPr>
            <p:ph type="sldNum" sz="quarter" idx="12"/>
          </p:nvPr>
        </p:nvSpPr>
        <p:spPr/>
        <p:txBody>
          <a:bodyPr/>
          <a:lstStyle/>
          <a:p>
            <a:fld id="{342D3D8F-692A-914F-83FC-E3B1BE524720}" type="slidenum">
              <a:rPr kumimoji="1" lang="ja-JP" altLang="en-US" smtClean="0"/>
              <a:t>‹#›</a:t>
            </a:fld>
            <a:endParaRPr kumimoji="1" lang="ja-JP" altLang="en-US"/>
          </a:p>
        </p:txBody>
      </p:sp>
    </p:spTree>
    <p:extLst>
      <p:ext uri="{BB962C8B-B14F-4D97-AF65-F5344CB8AC3E}">
        <p14:creationId xmlns:p14="http://schemas.microsoft.com/office/powerpoint/2010/main" val="2645570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AB3C7BC-D1E5-844C-A9C2-10728165232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3835B9-BCC4-444F-9ADF-E1742212852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BA58C7E-F694-7B41-9A98-A4D56F858A3E}"/>
              </a:ext>
            </a:extLst>
          </p:cNvPr>
          <p:cNvSpPr>
            <a:spLocks noGrp="1"/>
          </p:cNvSpPr>
          <p:nvPr>
            <p:ph type="dt" sz="half" idx="10"/>
          </p:nvPr>
        </p:nvSpPr>
        <p:spPr/>
        <p:txBody>
          <a:bodyPr/>
          <a:lstStyle/>
          <a:p>
            <a:fld id="{E4245ECD-3E8A-534F-BCF2-3F40B55B6962}" type="datetimeFigureOut">
              <a:rPr kumimoji="1" lang="ja-JP" altLang="en-US" smtClean="0"/>
              <a:t>2022/9/14</a:t>
            </a:fld>
            <a:endParaRPr kumimoji="1" lang="ja-JP" altLang="en-US"/>
          </a:p>
        </p:txBody>
      </p:sp>
      <p:sp>
        <p:nvSpPr>
          <p:cNvPr id="5" name="フッター プレースホルダー 4">
            <a:extLst>
              <a:ext uri="{FF2B5EF4-FFF2-40B4-BE49-F238E27FC236}">
                <a16:creationId xmlns:a16="http://schemas.microsoft.com/office/drawing/2014/main" id="{56664FCB-14C4-364F-92F8-E03542A2E6B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87484C1-902E-994A-BAE9-0BA5297FF36C}"/>
              </a:ext>
            </a:extLst>
          </p:cNvPr>
          <p:cNvSpPr>
            <a:spLocks noGrp="1"/>
          </p:cNvSpPr>
          <p:nvPr>
            <p:ph type="sldNum" sz="quarter" idx="12"/>
          </p:nvPr>
        </p:nvSpPr>
        <p:spPr/>
        <p:txBody>
          <a:bodyPr/>
          <a:lstStyle/>
          <a:p>
            <a:fld id="{342D3D8F-692A-914F-83FC-E3B1BE524720}" type="slidenum">
              <a:rPr kumimoji="1" lang="ja-JP" altLang="en-US" smtClean="0"/>
              <a:t>‹#›</a:t>
            </a:fld>
            <a:endParaRPr kumimoji="1" lang="ja-JP" altLang="en-US"/>
          </a:p>
        </p:txBody>
      </p:sp>
    </p:spTree>
    <p:extLst>
      <p:ext uri="{BB962C8B-B14F-4D97-AF65-F5344CB8AC3E}">
        <p14:creationId xmlns:p14="http://schemas.microsoft.com/office/powerpoint/2010/main" val="2230204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4041FE-7B78-C440-9442-4432533204B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DE6CF2B-06DF-0846-9F64-C503959682F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AFFF86D-F78A-4F4C-A7B0-EA1C3139466A}"/>
              </a:ext>
            </a:extLst>
          </p:cNvPr>
          <p:cNvSpPr>
            <a:spLocks noGrp="1"/>
          </p:cNvSpPr>
          <p:nvPr>
            <p:ph type="dt" sz="half" idx="10"/>
          </p:nvPr>
        </p:nvSpPr>
        <p:spPr/>
        <p:txBody>
          <a:bodyPr/>
          <a:lstStyle/>
          <a:p>
            <a:fld id="{E4245ECD-3E8A-534F-BCF2-3F40B55B6962}" type="datetimeFigureOut">
              <a:rPr kumimoji="1" lang="ja-JP" altLang="en-US" smtClean="0"/>
              <a:t>2022/9/14</a:t>
            </a:fld>
            <a:endParaRPr kumimoji="1" lang="ja-JP" altLang="en-US"/>
          </a:p>
        </p:txBody>
      </p:sp>
      <p:sp>
        <p:nvSpPr>
          <p:cNvPr id="5" name="フッター プレースホルダー 4">
            <a:extLst>
              <a:ext uri="{FF2B5EF4-FFF2-40B4-BE49-F238E27FC236}">
                <a16:creationId xmlns:a16="http://schemas.microsoft.com/office/drawing/2014/main" id="{5A1C01F2-3B00-2741-A881-1A2D47DB70E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3B5E374-E9D1-D841-BB6E-789D7A8685FD}"/>
              </a:ext>
            </a:extLst>
          </p:cNvPr>
          <p:cNvSpPr>
            <a:spLocks noGrp="1"/>
          </p:cNvSpPr>
          <p:nvPr>
            <p:ph type="sldNum" sz="quarter" idx="12"/>
          </p:nvPr>
        </p:nvSpPr>
        <p:spPr/>
        <p:txBody>
          <a:bodyPr/>
          <a:lstStyle/>
          <a:p>
            <a:fld id="{342D3D8F-692A-914F-83FC-E3B1BE524720}" type="slidenum">
              <a:rPr kumimoji="1" lang="ja-JP" altLang="en-US" smtClean="0"/>
              <a:t>‹#›</a:t>
            </a:fld>
            <a:endParaRPr kumimoji="1" lang="ja-JP" altLang="en-US"/>
          </a:p>
        </p:txBody>
      </p:sp>
    </p:spTree>
    <p:extLst>
      <p:ext uri="{BB962C8B-B14F-4D97-AF65-F5344CB8AC3E}">
        <p14:creationId xmlns:p14="http://schemas.microsoft.com/office/powerpoint/2010/main" val="3778392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53725E-9755-704C-BE46-3970AE9BBEB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65DAA1E-1066-6C4E-9464-D23A79FA6C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A715784-F31E-C040-9C31-18BC50E777A8}"/>
              </a:ext>
            </a:extLst>
          </p:cNvPr>
          <p:cNvSpPr>
            <a:spLocks noGrp="1"/>
          </p:cNvSpPr>
          <p:nvPr>
            <p:ph type="dt" sz="half" idx="10"/>
          </p:nvPr>
        </p:nvSpPr>
        <p:spPr/>
        <p:txBody>
          <a:bodyPr/>
          <a:lstStyle/>
          <a:p>
            <a:fld id="{E4245ECD-3E8A-534F-BCF2-3F40B55B6962}" type="datetimeFigureOut">
              <a:rPr kumimoji="1" lang="ja-JP" altLang="en-US" smtClean="0"/>
              <a:t>2022/9/14</a:t>
            </a:fld>
            <a:endParaRPr kumimoji="1" lang="ja-JP" altLang="en-US"/>
          </a:p>
        </p:txBody>
      </p:sp>
      <p:sp>
        <p:nvSpPr>
          <p:cNvPr id="5" name="フッター プレースホルダー 4">
            <a:extLst>
              <a:ext uri="{FF2B5EF4-FFF2-40B4-BE49-F238E27FC236}">
                <a16:creationId xmlns:a16="http://schemas.microsoft.com/office/drawing/2014/main" id="{1A7BBFF5-93FE-0A41-9D57-4442CB6EF42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97CDF4D-1CEF-334D-9B32-2C9577EEFFE4}"/>
              </a:ext>
            </a:extLst>
          </p:cNvPr>
          <p:cNvSpPr>
            <a:spLocks noGrp="1"/>
          </p:cNvSpPr>
          <p:nvPr>
            <p:ph type="sldNum" sz="quarter" idx="12"/>
          </p:nvPr>
        </p:nvSpPr>
        <p:spPr/>
        <p:txBody>
          <a:bodyPr/>
          <a:lstStyle/>
          <a:p>
            <a:fld id="{342D3D8F-692A-914F-83FC-E3B1BE524720}" type="slidenum">
              <a:rPr kumimoji="1" lang="ja-JP" altLang="en-US" smtClean="0"/>
              <a:t>‹#›</a:t>
            </a:fld>
            <a:endParaRPr kumimoji="1" lang="ja-JP" altLang="en-US"/>
          </a:p>
        </p:txBody>
      </p:sp>
    </p:spTree>
    <p:extLst>
      <p:ext uri="{BB962C8B-B14F-4D97-AF65-F5344CB8AC3E}">
        <p14:creationId xmlns:p14="http://schemas.microsoft.com/office/powerpoint/2010/main" val="2610203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843B5C-AD1F-EF49-B104-BD610DF7E73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3D723F5-B1E8-E843-9655-2652C6EF105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DBA1D5A-C531-2C41-81EB-10C6B7F04C4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4125230-689E-2C49-A936-99AA8323183D}"/>
              </a:ext>
            </a:extLst>
          </p:cNvPr>
          <p:cNvSpPr>
            <a:spLocks noGrp="1"/>
          </p:cNvSpPr>
          <p:nvPr>
            <p:ph type="dt" sz="half" idx="10"/>
          </p:nvPr>
        </p:nvSpPr>
        <p:spPr/>
        <p:txBody>
          <a:bodyPr/>
          <a:lstStyle/>
          <a:p>
            <a:fld id="{E4245ECD-3E8A-534F-BCF2-3F40B55B6962}" type="datetimeFigureOut">
              <a:rPr kumimoji="1" lang="ja-JP" altLang="en-US" smtClean="0"/>
              <a:t>2022/9/14</a:t>
            </a:fld>
            <a:endParaRPr kumimoji="1" lang="ja-JP" altLang="en-US"/>
          </a:p>
        </p:txBody>
      </p:sp>
      <p:sp>
        <p:nvSpPr>
          <p:cNvPr id="6" name="フッター プレースホルダー 5">
            <a:extLst>
              <a:ext uri="{FF2B5EF4-FFF2-40B4-BE49-F238E27FC236}">
                <a16:creationId xmlns:a16="http://schemas.microsoft.com/office/drawing/2014/main" id="{111BDBE1-642A-C845-A532-F4A5608ED8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0A4556F-8521-594B-9D16-38C118588021}"/>
              </a:ext>
            </a:extLst>
          </p:cNvPr>
          <p:cNvSpPr>
            <a:spLocks noGrp="1"/>
          </p:cNvSpPr>
          <p:nvPr>
            <p:ph type="sldNum" sz="quarter" idx="12"/>
          </p:nvPr>
        </p:nvSpPr>
        <p:spPr/>
        <p:txBody>
          <a:bodyPr/>
          <a:lstStyle/>
          <a:p>
            <a:fld id="{342D3D8F-692A-914F-83FC-E3B1BE524720}" type="slidenum">
              <a:rPr kumimoji="1" lang="ja-JP" altLang="en-US" smtClean="0"/>
              <a:t>‹#›</a:t>
            </a:fld>
            <a:endParaRPr kumimoji="1" lang="ja-JP" altLang="en-US"/>
          </a:p>
        </p:txBody>
      </p:sp>
    </p:spTree>
    <p:extLst>
      <p:ext uri="{BB962C8B-B14F-4D97-AF65-F5344CB8AC3E}">
        <p14:creationId xmlns:p14="http://schemas.microsoft.com/office/powerpoint/2010/main" val="1136092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7B3D9A-5E8B-EB4A-943F-D83F71C688DC}"/>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C63FFBC-6D1A-9D41-AC7F-37544C5EF5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D6AC0EB-7960-C941-8AC9-E53FA4FF90F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80AF87D-77D2-0C4D-89D9-4DA72E6AFF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3F26D6E-FFA0-FB49-9996-F83B079B4D3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B5A0841-F460-2F4E-A9C8-8CC6A2B19C4A}"/>
              </a:ext>
            </a:extLst>
          </p:cNvPr>
          <p:cNvSpPr>
            <a:spLocks noGrp="1"/>
          </p:cNvSpPr>
          <p:nvPr>
            <p:ph type="dt" sz="half" idx="10"/>
          </p:nvPr>
        </p:nvSpPr>
        <p:spPr/>
        <p:txBody>
          <a:bodyPr/>
          <a:lstStyle/>
          <a:p>
            <a:fld id="{E4245ECD-3E8A-534F-BCF2-3F40B55B6962}" type="datetimeFigureOut">
              <a:rPr kumimoji="1" lang="ja-JP" altLang="en-US" smtClean="0"/>
              <a:t>2022/9/14</a:t>
            </a:fld>
            <a:endParaRPr kumimoji="1" lang="ja-JP" altLang="en-US"/>
          </a:p>
        </p:txBody>
      </p:sp>
      <p:sp>
        <p:nvSpPr>
          <p:cNvPr id="8" name="フッター プレースホルダー 7">
            <a:extLst>
              <a:ext uri="{FF2B5EF4-FFF2-40B4-BE49-F238E27FC236}">
                <a16:creationId xmlns:a16="http://schemas.microsoft.com/office/drawing/2014/main" id="{F287484E-EEC2-AA4E-928F-DF3E9E12137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EC670D4D-7ADA-9449-9E19-8FDEF7F5DBB2}"/>
              </a:ext>
            </a:extLst>
          </p:cNvPr>
          <p:cNvSpPr>
            <a:spLocks noGrp="1"/>
          </p:cNvSpPr>
          <p:nvPr>
            <p:ph type="sldNum" sz="quarter" idx="12"/>
          </p:nvPr>
        </p:nvSpPr>
        <p:spPr/>
        <p:txBody>
          <a:bodyPr/>
          <a:lstStyle/>
          <a:p>
            <a:fld id="{342D3D8F-692A-914F-83FC-E3B1BE524720}" type="slidenum">
              <a:rPr kumimoji="1" lang="ja-JP" altLang="en-US" smtClean="0"/>
              <a:t>‹#›</a:t>
            </a:fld>
            <a:endParaRPr kumimoji="1" lang="ja-JP" altLang="en-US"/>
          </a:p>
        </p:txBody>
      </p:sp>
    </p:spTree>
    <p:extLst>
      <p:ext uri="{BB962C8B-B14F-4D97-AF65-F5344CB8AC3E}">
        <p14:creationId xmlns:p14="http://schemas.microsoft.com/office/powerpoint/2010/main" val="223201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B4CAB1-C532-9849-9147-91D31E28651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E96DAFC-A822-BE41-99C5-B782EE5F1133}"/>
              </a:ext>
            </a:extLst>
          </p:cNvPr>
          <p:cNvSpPr>
            <a:spLocks noGrp="1"/>
          </p:cNvSpPr>
          <p:nvPr>
            <p:ph type="dt" sz="half" idx="10"/>
          </p:nvPr>
        </p:nvSpPr>
        <p:spPr/>
        <p:txBody>
          <a:bodyPr/>
          <a:lstStyle/>
          <a:p>
            <a:fld id="{E4245ECD-3E8A-534F-BCF2-3F40B55B6962}" type="datetimeFigureOut">
              <a:rPr kumimoji="1" lang="ja-JP" altLang="en-US" smtClean="0"/>
              <a:t>2022/9/14</a:t>
            </a:fld>
            <a:endParaRPr kumimoji="1" lang="ja-JP" altLang="en-US"/>
          </a:p>
        </p:txBody>
      </p:sp>
      <p:sp>
        <p:nvSpPr>
          <p:cNvPr id="4" name="フッター プレースホルダー 3">
            <a:extLst>
              <a:ext uri="{FF2B5EF4-FFF2-40B4-BE49-F238E27FC236}">
                <a16:creationId xmlns:a16="http://schemas.microsoft.com/office/drawing/2014/main" id="{40AB5EBF-881D-B44B-9F4F-324D10880FD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C5A455D-B80F-AA40-BCE0-78CA543EF946}"/>
              </a:ext>
            </a:extLst>
          </p:cNvPr>
          <p:cNvSpPr>
            <a:spLocks noGrp="1"/>
          </p:cNvSpPr>
          <p:nvPr>
            <p:ph type="sldNum" sz="quarter" idx="12"/>
          </p:nvPr>
        </p:nvSpPr>
        <p:spPr/>
        <p:txBody>
          <a:bodyPr/>
          <a:lstStyle/>
          <a:p>
            <a:fld id="{342D3D8F-692A-914F-83FC-E3B1BE524720}" type="slidenum">
              <a:rPr kumimoji="1" lang="ja-JP" altLang="en-US" smtClean="0"/>
              <a:t>‹#›</a:t>
            </a:fld>
            <a:endParaRPr kumimoji="1" lang="ja-JP" altLang="en-US"/>
          </a:p>
        </p:txBody>
      </p:sp>
    </p:spTree>
    <p:extLst>
      <p:ext uri="{BB962C8B-B14F-4D97-AF65-F5344CB8AC3E}">
        <p14:creationId xmlns:p14="http://schemas.microsoft.com/office/powerpoint/2010/main" val="590762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BE4E826-CC05-D843-AB33-9BB25F375C17}"/>
              </a:ext>
            </a:extLst>
          </p:cNvPr>
          <p:cNvSpPr>
            <a:spLocks noGrp="1"/>
          </p:cNvSpPr>
          <p:nvPr>
            <p:ph type="dt" sz="half" idx="10"/>
          </p:nvPr>
        </p:nvSpPr>
        <p:spPr/>
        <p:txBody>
          <a:bodyPr/>
          <a:lstStyle/>
          <a:p>
            <a:fld id="{E4245ECD-3E8A-534F-BCF2-3F40B55B6962}" type="datetimeFigureOut">
              <a:rPr kumimoji="1" lang="ja-JP" altLang="en-US" smtClean="0"/>
              <a:t>2022/9/14</a:t>
            </a:fld>
            <a:endParaRPr kumimoji="1" lang="ja-JP" altLang="en-US"/>
          </a:p>
        </p:txBody>
      </p:sp>
      <p:sp>
        <p:nvSpPr>
          <p:cNvPr id="3" name="フッター プレースホルダー 2">
            <a:extLst>
              <a:ext uri="{FF2B5EF4-FFF2-40B4-BE49-F238E27FC236}">
                <a16:creationId xmlns:a16="http://schemas.microsoft.com/office/drawing/2014/main" id="{EC16B729-7705-A346-ACFE-C96DD05444E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C99AAFE-BE1F-4044-803A-71EA1D8EAD56}"/>
              </a:ext>
            </a:extLst>
          </p:cNvPr>
          <p:cNvSpPr>
            <a:spLocks noGrp="1"/>
          </p:cNvSpPr>
          <p:nvPr>
            <p:ph type="sldNum" sz="quarter" idx="12"/>
          </p:nvPr>
        </p:nvSpPr>
        <p:spPr/>
        <p:txBody>
          <a:bodyPr/>
          <a:lstStyle/>
          <a:p>
            <a:fld id="{342D3D8F-692A-914F-83FC-E3B1BE524720}" type="slidenum">
              <a:rPr kumimoji="1" lang="ja-JP" altLang="en-US" smtClean="0"/>
              <a:t>‹#›</a:t>
            </a:fld>
            <a:endParaRPr kumimoji="1" lang="ja-JP" altLang="en-US"/>
          </a:p>
        </p:txBody>
      </p:sp>
    </p:spTree>
    <p:extLst>
      <p:ext uri="{BB962C8B-B14F-4D97-AF65-F5344CB8AC3E}">
        <p14:creationId xmlns:p14="http://schemas.microsoft.com/office/powerpoint/2010/main" val="2322383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F2D6ED-1F4F-4048-A3C2-7E4A9C029CE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FA0BD7E-1620-DC46-BD4F-DBD9F48186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2A9CF8A-E2B7-7A4D-AAA3-918186DAFD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90EED2A-D5B5-9548-ABC2-596909B4408A}"/>
              </a:ext>
            </a:extLst>
          </p:cNvPr>
          <p:cNvSpPr>
            <a:spLocks noGrp="1"/>
          </p:cNvSpPr>
          <p:nvPr>
            <p:ph type="dt" sz="half" idx="10"/>
          </p:nvPr>
        </p:nvSpPr>
        <p:spPr/>
        <p:txBody>
          <a:bodyPr/>
          <a:lstStyle/>
          <a:p>
            <a:fld id="{E4245ECD-3E8A-534F-BCF2-3F40B55B6962}" type="datetimeFigureOut">
              <a:rPr kumimoji="1" lang="ja-JP" altLang="en-US" smtClean="0"/>
              <a:t>2022/9/14</a:t>
            </a:fld>
            <a:endParaRPr kumimoji="1" lang="ja-JP" altLang="en-US"/>
          </a:p>
        </p:txBody>
      </p:sp>
      <p:sp>
        <p:nvSpPr>
          <p:cNvPr id="6" name="フッター プレースホルダー 5">
            <a:extLst>
              <a:ext uri="{FF2B5EF4-FFF2-40B4-BE49-F238E27FC236}">
                <a16:creationId xmlns:a16="http://schemas.microsoft.com/office/drawing/2014/main" id="{E0ABF483-F156-E143-A009-812D341DC76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3B998B4-69D7-9E43-8A6A-F298B8E2B821}"/>
              </a:ext>
            </a:extLst>
          </p:cNvPr>
          <p:cNvSpPr>
            <a:spLocks noGrp="1"/>
          </p:cNvSpPr>
          <p:nvPr>
            <p:ph type="sldNum" sz="quarter" idx="12"/>
          </p:nvPr>
        </p:nvSpPr>
        <p:spPr/>
        <p:txBody>
          <a:bodyPr/>
          <a:lstStyle/>
          <a:p>
            <a:fld id="{342D3D8F-692A-914F-83FC-E3B1BE524720}" type="slidenum">
              <a:rPr kumimoji="1" lang="ja-JP" altLang="en-US" smtClean="0"/>
              <a:t>‹#›</a:t>
            </a:fld>
            <a:endParaRPr kumimoji="1" lang="ja-JP" altLang="en-US"/>
          </a:p>
        </p:txBody>
      </p:sp>
    </p:spTree>
    <p:extLst>
      <p:ext uri="{BB962C8B-B14F-4D97-AF65-F5344CB8AC3E}">
        <p14:creationId xmlns:p14="http://schemas.microsoft.com/office/powerpoint/2010/main" val="3091106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B1A56-A91F-E14F-8EAE-D80D63E1349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0B07B00-4F23-A140-8B18-077AE5D538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EDC7F53-7896-A848-8C6E-6FA2EED79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4282972-8B79-D547-BBBA-A360D596231A}"/>
              </a:ext>
            </a:extLst>
          </p:cNvPr>
          <p:cNvSpPr>
            <a:spLocks noGrp="1"/>
          </p:cNvSpPr>
          <p:nvPr>
            <p:ph type="dt" sz="half" idx="10"/>
          </p:nvPr>
        </p:nvSpPr>
        <p:spPr/>
        <p:txBody>
          <a:bodyPr/>
          <a:lstStyle/>
          <a:p>
            <a:fld id="{E4245ECD-3E8A-534F-BCF2-3F40B55B6962}" type="datetimeFigureOut">
              <a:rPr kumimoji="1" lang="ja-JP" altLang="en-US" smtClean="0"/>
              <a:t>2022/9/14</a:t>
            </a:fld>
            <a:endParaRPr kumimoji="1" lang="ja-JP" altLang="en-US"/>
          </a:p>
        </p:txBody>
      </p:sp>
      <p:sp>
        <p:nvSpPr>
          <p:cNvPr id="6" name="フッター プレースホルダー 5">
            <a:extLst>
              <a:ext uri="{FF2B5EF4-FFF2-40B4-BE49-F238E27FC236}">
                <a16:creationId xmlns:a16="http://schemas.microsoft.com/office/drawing/2014/main" id="{B5AB3BF7-BA9F-5C4E-B091-0FAE194EDBC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3C64F60-A906-9C4D-9834-F7025C97951F}"/>
              </a:ext>
            </a:extLst>
          </p:cNvPr>
          <p:cNvSpPr>
            <a:spLocks noGrp="1"/>
          </p:cNvSpPr>
          <p:nvPr>
            <p:ph type="sldNum" sz="quarter" idx="12"/>
          </p:nvPr>
        </p:nvSpPr>
        <p:spPr/>
        <p:txBody>
          <a:bodyPr/>
          <a:lstStyle/>
          <a:p>
            <a:fld id="{342D3D8F-692A-914F-83FC-E3B1BE524720}" type="slidenum">
              <a:rPr kumimoji="1" lang="ja-JP" altLang="en-US" smtClean="0"/>
              <a:t>‹#›</a:t>
            </a:fld>
            <a:endParaRPr kumimoji="1" lang="ja-JP" altLang="en-US"/>
          </a:p>
        </p:txBody>
      </p:sp>
    </p:spTree>
    <p:extLst>
      <p:ext uri="{BB962C8B-B14F-4D97-AF65-F5344CB8AC3E}">
        <p14:creationId xmlns:p14="http://schemas.microsoft.com/office/powerpoint/2010/main" val="2661005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52294EA-0378-7643-817B-A47C1A2385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8F85951-3099-1F43-B21F-E6073F2A9C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4DF4CDC-A61C-9F4F-AA07-410BC0139E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245ECD-3E8A-534F-BCF2-3F40B55B6962}" type="datetimeFigureOut">
              <a:rPr kumimoji="1" lang="ja-JP" altLang="en-US" smtClean="0"/>
              <a:t>2022/9/14</a:t>
            </a:fld>
            <a:endParaRPr kumimoji="1" lang="ja-JP" altLang="en-US"/>
          </a:p>
        </p:txBody>
      </p:sp>
      <p:sp>
        <p:nvSpPr>
          <p:cNvPr id="5" name="フッター プレースホルダー 4">
            <a:extLst>
              <a:ext uri="{FF2B5EF4-FFF2-40B4-BE49-F238E27FC236}">
                <a16:creationId xmlns:a16="http://schemas.microsoft.com/office/drawing/2014/main" id="{BE76919F-D0A5-5B45-99FA-91843F3159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A878336-173A-D844-8C2A-3DD6C31CD5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2D3D8F-692A-914F-83FC-E3B1BE524720}" type="slidenum">
              <a:rPr kumimoji="1" lang="ja-JP" altLang="en-US" smtClean="0"/>
              <a:t>‹#›</a:t>
            </a:fld>
            <a:endParaRPr kumimoji="1" lang="ja-JP" altLang="en-US"/>
          </a:p>
        </p:txBody>
      </p:sp>
    </p:spTree>
    <p:extLst>
      <p:ext uri="{BB962C8B-B14F-4D97-AF65-F5344CB8AC3E}">
        <p14:creationId xmlns:p14="http://schemas.microsoft.com/office/powerpoint/2010/main" val="15802848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1D7A41-B18F-4D4C-9F52-84D5CFFFCB44}"/>
              </a:ext>
            </a:extLst>
          </p:cNvPr>
          <p:cNvSpPr>
            <a:spLocks noGrp="1"/>
          </p:cNvSpPr>
          <p:nvPr>
            <p:ph type="ctrTitle"/>
          </p:nvPr>
        </p:nvSpPr>
        <p:spPr/>
        <p:txBody>
          <a:bodyPr/>
          <a:lstStyle/>
          <a:p>
            <a:r>
              <a:rPr kumimoji="1" lang="en-US" altLang="ja-JP" dirty="0"/>
              <a:t>R</a:t>
            </a:r>
            <a:r>
              <a:rPr kumimoji="1" lang="ja-JP" altLang="en-US"/>
              <a:t>初心者講座第２５回</a:t>
            </a:r>
          </a:p>
        </p:txBody>
      </p:sp>
      <p:sp>
        <p:nvSpPr>
          <p:cNvPr id="3" name="字幕 2">
            <a:extLst>
              <a:ext uri="{FF2B5EF4-FFF2-40B4-BE49-F238E27FC236}">
                <a16:creationId xmlns:a16="http://schemas.microsoft.com/office/drawing/2014/main" id="{05D7D93A-BA42-5D47-893C-FE41C03A53E0}"/>
              </a:ext>
            </a:extLst>
          </p:cNvPr>
          <p:cNvSpPr>
            <a:spLocks noGrp="1"/>
          </p:cNvSpPr>
          <p:nvPr>
            <p:ph type="subTitle" idx="1"/>
          </p:nvPr>
        </p:nvSpPr>
        <p:spPr/>
        <p:txBody>
          <a:bodyPr/>
          <a:lstStyle/>
          <a:p>
            <a:r>
              <a:rPr lang="ja-JP" altLang="en-US"/>
              <a:t>（一般化）線形モデルの予測値と予測区間</a:t>
            </a:r>
            <a:endParaRPr kumimoji="1" lang="ja-JP" altLang="en-US"/>
          </a:p>
        </p:txBody>
      </p:sp>
    </p:spTree>
    <p:extLst>
      <p:ext uri="{BB962C8B-B14F-4D97-AF65-F5344CB8AC3E}">
        <p14:creationId xmlns:p14="http://schemas.microsoft.com/office/powerpoint/2010/main" val="2432279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2E1266-4BC3-7146-A393-44EBE83FB634}"/>
              </a:ext>
            </a:extLst>
          </p:cNvPr>
          <p:cNvSpPr>
            <a:spLocks noGrp="1"/>
          </p:cNvSpPr>
          <p:nvPr>
            <p:ph type="title"/>
          </p:nvPr>
        </p:nvSpPr>
        <p:spPr/>
        <p:txBody>
          <a:bodyPr/>
          <a:lstStyle/>
          <a:p>
            <a:r>
              <a:rPr kumimoji="1" lang="en-US" altLang="ja-JP" dirty="0"/>
              <a:t>predict</a:t>
            </a:r>
            <a:r>
              <a:rPr kumimoji="1" lang="ja-JP" altLang="en-US"/>
              <a:t>関数で信頼区間を求める</a:t>
            </a:r>
          </a:p>
        </p:txBody>
      </p:sp>
      <p:sp>
        <p:nvSpPr>
          <p:cNvPr id="3" name="コンテンツ プレースホルダー 2">
            <a:extLst>
              <a:ext uri="{FF2B5EF4-FFF2-40B4-BE49-F238E27FC236}">
                <a16:creationId xmlns:a16="http://schemas.microsoft.com/office/drawing/2014/main" id="{4497F9D3-52AE-7747-AF5B-1B9FA5752C16}"/>
              </a:ext>
            </a:extLst>
          </p:cNvPr>
          <p:cNvSpPr>
            <a:spLocks noGrp="1"/>
          </p:cNvSpPr>
          <p:nvPr>
            <p:ph idx="1"/>
          </p:nvPr>
        </p:nvSpPr>
        <p:spPr>
          <a:xfrm>
            <a:off x="576943" y="1825625"/>
            <a:ext cx="11070771" cy="4351338"/>
          </a:xfrm>
        </p:spPr>
        <p:txBody>
          <a:bodyPr/>
          <a:lstStyle/>
          <a:p>
            <a:r>
              <a:rPr kumimoji="1" lang="en-US" altLang="ja-JP" dirty="0"/>
              <a:t>predict</a:t>
            </a:r>
            <a:r>
              <a:rPr kumimoji="1" lang="ja-JP" altLang="en-US"/>
              <a:t>関数は引数のオプション</a:t>
            </a:r>
            <a:r>
              <a:rPr kumimoji="1" lang="en-US" altLang="ja-JP" dirty="0"/>
              <a:t>interval=‘confidence’</a:t>
            </a:r>
            <a:r>
              <a:rPr kumimoji="1" lang="ja-JP" altLang="en-US"/>
              <a:t>を選ぶと推定したモデルの信頼区間を出力</a:t>
            </a:r>
            <a:endParaRPr kumimoji="1" lang="en-US" altLang="ja-JP" dirty="0"/>
          </a:p>
          <a:p>
            <a:endParaRPr lang="en-US" altLang="ja-JP" dirty="0"/>
          </a:p>
          <a:p>
            <a:r>
              <a:rPr kumimoji="1" lang="ja-JP" altLang="en-US"/>
              <a:t>信頼区間の幅は</a:t>
            </a:r>
            <a:r>
              <a:rPr kumimoji="1" lang="en-US" altLang="ja-JP" dirty="0"/>
              <a:t>level</a:t>
            </a:r>
            <a:r>
              <a:rPr kumimoji="1" lang="ja-JP" altLang="en-US"/>
              <a:t>で指定（デフォルトは</a:t>
            </a:r>
            <a:r>
              <a:rPr kumimoji="1" lang="en-US" altLang="ja-JP" dirty="0"/>
              <a:t>95</a:t>
            </a:r>
            <a:r>
              <a:rPr kumimoji="1" lang="ja-JP" altLang="en-US"/>
              <a:t>％）</a:t>
            </a:r>
            <a:endParaRPr kumimoji="1" lang="en-US" altLang="ja-JP" dirty="0"/>
          </a:p>
          <a:p>
            <a:pPr marL="0" indent="0">
              <a:buNone/>
            </a:pPr>
            <a:r>
              <a:rPr lang="en-US" altLang="ja-JP" dirty="0"/>
              <a:t>  CI90 &lt;- predict(</a:t>
            </a:r>
            <a:r>
              <a:rPr lang="en-US" altLang="ja-JP" dirty="0" err="1"/>
              <a:t>res_lm_catch</a:t>
            </a:r>
            <a:r>
              <a:rPr lang="en-US" altLang="ja-JP" dirty="0"/>
              <a:t>, interval=‘confidence’, level=0.90)</a:t>
            </a:r>
          </a:p>
          <a:p>
            <a:pPr marL="0" indent="0">
              <a:buNone/>
            </a:pPr>
            <a:endParaRPr kumimoji="1" lang="en-US" altLang="ja-JP" dirty="0"/>
          </a:p>
          <a:p>
            <a:r>
              <a:rPr kumimoji="1" lang="ja-JP" altLang="en-US"/>
              <a:t>出力値は予測値、</a:t>
            </a:r>
            <a:r>
              <a:rPr kumimoji="1" lang="en-US" altLang="ja-JP" dirty="0"/>
              <a:t>90</a:t>
            </a:r>
            <a:r>
              <a:rPr kumimoji="1" lang="ja-JP" altLang="en-US"/>
              <a:t>％信頼区間の下限、上限</a:t>
            </a:r>
            <a:r>
              <a:rPr kumimoji="1" lang="en-US" altLang="ja-JP" dirty="0"/>
              <a:t>(</a:t>
            </a:r>
            <a:r>
              <a:rPr lang="en-US" altLang="ja-JP" i="1" dirty="0"/>
              <a:t>fit, </a:t>
            </a:r>
            <a:r>
              <a:rPr lang="en-US" altLang="ja-JP" i="1" dirty="0" err="1"/>
              <a:t>lwr</a:t>
            </a:r>
            <a:r>
              <a:rPr lang="en-US" altLang="ja-JP" i="1" dirty="0"/>
              <a:t>, </a:t>
            </a:r>
            <a:r>
              <a:rPr lang="en-US" altLang="ja-JP" i="1" dirty="0" err="1"/>
              <a:t>upr</a:t>
            </a:r>
            <a:r>
              <a:rPr kumimoji="1" lang="en-US" altLang="ja-JP" dirty="0"/>
              <a:t>)</a:t>
            </a:r>
            <a:endParaRPr kumimoji="1" lang="ja-JP" altLang="en-US"/>
          </a:p>
        </p:txBody>
      </p:sp>
    </p:spTree>
    <p:extLst>
      <p:ext uri="{BB962C8B-B14F-4D97-AF65-F5344CB8AC3E}">
        <p14:creationId xmlns:p14="http://schemas.microsoft.com/office/powerpoint/2010/main" val="2358108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AA25D-A000-F842-8452-268ED9138DD0}"/>
              </a:ext>
            </a:extLst>
          </p:cNvPr>
          <p:cNvSpPr>
            <a:spLocks noGrp="1"/>
          </p:cNvSpPr>
          <p:nvPr>
            <p:ph type="title"/>
          </p:nvPr>
        </p:nvSpPr>
        <p:spPr/>
        <p:txBody>
          <a:bodyPr/>
          <a:lstStyle/>
          <a:p>
            <a:r>
              <a:rPr kumimoji="1" lang="en-US" altLang="ja-JP" dirty="0"/>
              <a:t>predict</a:t>
            </a:r>
            <a:r>
              <a:rPr kumimoji="1" lang="ja-JP" altLang="en-US"/>
              <a:t>関数で予測区間を求める</a:t>
            </a:r>
          </a:p>
        </p:txBody>
      </p:sp>
      <p:sp>
        <p:nvSpPr>
          <p:cNvPr id="3" name="コンテンツ プレースホルダー 2">
            <a:extLst>
              <a:ext uri="{FF2B5EF4-FFF2-40B4-BE49-F238E27FC236}">
                <a16:creationId xmlns:a16="http://schemas.microsoft.com/office/drawing/2014/main" id="{39BD5B9F-9B2B-8C4B-8790-7423F598989A}"/>
              </a:ext>
            </a:extLst>
          </p:cNvPr>
          <p:cNvSpPr>
            <a:spLocks noGrp="1"/>
          </p:cNvSpPr>
          <p:nvPr>
            <p:ph idx="1"/>
          </p:nvPr>
        </p:nvSpPr>
        <p:spPr/>
        <p:txBody>
          <a:bodyPr/>
          <a:lstStyle/>
          <a:p>
            <a:r>
              <a:rPr lang="en-US" altLang="ja-JP" dirty="0"/>
              <a:t>predict</a:t>
            </a:r>
            <a:r>
              <a:rPr lang="ja-JP" altLang="en-US"/>
              <a:t>関数は引数のオプション</a:t>
            </a:r>
            <a:r>
              <a:rPr lang="en-US" altLang="ja-JP" dirty="0"/>
              <a:t>interval=‘prediction’</a:t>
            </a:r>
            <a:r>
              <a:rPr lang="ja-JP" altLang="en-US"/>
              <a:t>を選ぶと推定したモデルで説明変数の範囲における応答変数の予測区間を出力</a:t>
            </a:r>
            <a:endParaRPr lang="en-US" altLang="ja-JP" dirty="0"/>
          </a:p>
          <a:p>
            <a:endParaRPr lang="en-US" altLang="ja-JP" dirty="0"/>
          </a:p>
          <a:p>
            <a:r>
              <a:rPr kumimoji="1" lang="ja-JP" altLang="en-US"/>
              <a:t>予測区間の幅は</a:t>
            </a:r>
            <a:r>
              <a:rPr kumimoji="1" lang="en-US" altLang="ja-JP" dirty="0"/>
              <a:t>level</a:t>
            </a:r>
            <a:r>
              <a:rPr kumimoji="1" lang="ja-JP" altLang="en-US"/>
              <a:t>で指定（デフォルトは</a:t>
            </a:r>
            <a:r>
              <a:rPr kumimoji="1" lang="en-US" altLang="ja-JP" dirty="0"/>
              <a:t>95</a:t>
            </a:r>
            <a:r>
              <a:rPr kumimoji="1" lang="ja-JP" altLang="en-US"/>
              <a:t>％）</a:t>
            </a:r>
            <a:endParaRPr lang="en-US" altLang="ja-JP" dirty="0"/>
          </a:p>
          <a:p>
            <a:pPr marL="0" indent="0">
              <a:buNone/>
            </a:pPr>
            <a:r>
              <a:rPr lang="en-US" altLang="ja-JP" dirty="0"/>
              <a:t>  PI95 &lt;-predict(</a:t>
            </a:r>
            <a:r>
              <a:rPr lang="en-US" altLang="ja-JP" dirty="0" err="1"/>
              <a:t>res_lm_catch</a:t>
            </a:r>
            <a:r>
              <a:rPr lang="en-US" altLang="ja-JP" dirty="0"/>
              <a:t>, interval=‘prediction’)</a:t>
            </a:r>
          </a:p>
          <a:p>
            <a:endParaRPr lang="en-US" altLang="ja-JP" dirty="0"/>
          </a:p>
          <a:p>
            <a:r>
              <a:rPr kumimoji="1" lang="ja-JP" altLang="en-US"/>
              <a:t>出力値は予測値、</a:t>
            </a:r>
            <a:r>
              <a:rPr kumimoji="1" lang="en-US" altLang="ja-JP" dirty="0"/>
              <a:t>95</a:t>
            </a:r>
            <a:r>
              <a:rPr kumimoji="1" lang="ja-JP" altLang="en-US"/>
              <a:t>％予測区間の下限、上限</a:t>
            </a:r>
            <a:r>
              <a:rPr kumimoji="1" lang="en-US" altLang="ja-JP" dirty="0"/>
              <a:t>(</a:t>
            </a:r>
            <a:r>
              <a:rPr lang="en-US" altLang="ja-JP" i="1" dirty="0"/>
              <a:t>fit, </a:t>
            </a:r>
            <a:r>
              <a:rPr lang="en-US" altLang="ja-JP" i="1" dirty="0" err="1"/>
              <a:t>lwr</a:t>
            </a:r>
            <a:r>
              <a:rPr lang="en-US" altLang="ja-JP" i="1" dirty="0"/>
              <a:t>, </a:t>
            </a:r>
            <a:r>
              <a:rPr lang="en-US" altLang="ja-JP" i="1" dirty="0" err="1"/>
              <a:t>upr</a:t>
            </a:r>
            <a:r>
              <a:rPr kumimoji="1" lang="en-US" altLang="ja-JP" dirty="0"/>
              <a:t>)</a:t>
            </a:r>
            <a:endParaRPr kumimoji="1" lang="ja-JP" altLang="en-US"/>
          </a:p>
          <a:p>
            <a:endParaRPr lang="en-US" altLang="ja-JP" dirty="0"/>
          </a:p>
          <a:p>
            <a:pPr marL="0" indent="0">
              <a:buNone/>
            </a:pPr>
            <a:endParaRPr lang="en-US" altLang="ja-JP" dirty="0"/>
          </a:p>
          <a:p>
            <a:endParaRPr lang="en-US" altLang="ja-JP" dirty="0"/>
          </a:p>
          <a:p>
            <a:endParaRPr kumimoji="1" lang="en-US" altLang="ja-JP" dirty="0"/>
          </a:p>
          <a:p>
            <a:endParaRPr kumimoji="1" lang="ja-JP" altLang="en-US"/>
          </a:p>
        </p:txBody>
      </p:sp>
    </p:spTree>
    <p:extLst>
      <p:ext uri="{BB962C8B-B14F-4D97-AF65-F5344CB8AC3E}">
        <p14:creationId xmlns:p14="http://schemas.microsoft.com/office/powerpoint/2010/main" val="1082821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9362B7-F4F5-DA4C-BE18-04022AD60A3A}"/>
              </a:ext>
            </a:extLst>
          </p:cNvPr>
          <p:cNvSpPr>
            <a:spLocks noGrp="1"/>
          </p:cNvSpPr>
          <p:nvPr>
            <p:ph type="title"/>
          </p:nvPr>
        </p:nvSpPr>
        <p:spPr/>
        <p:txBody>
          <a:bodyPr/>
          <a:lstStyle/>
          <a:p>
            <a:r>
              <a:rPr kumimoji="1" lang="en-US" altLang="ja-JP" dirty="0" err="1"/>
              <a:t>glm</a:t>
            </a:r>
            <a:r>
              <a:rPr kumimoji="1" lang="ja-JP" altLang="en-US"/>
              <a:t>のオブジェクトから信頼区間</a:t>
            </a:r>
          </a:p>
        </p:txBody>
      </p:sp>
      <p:sp>
        <p:nvSpPr>
          <p:cNvPr id="3" name="コンテンツ プレースホルダー 2">
            <a:extLst>
              <a:ext uri="{FF2B5EF4-FFF2-40B4-BE49-F238E27FC236}">
                <a16:creationId xmlns:a16="http://schemas.microsoft.com/office/drawing/2014/main" id="{AAA871B4-6DD8-B644-83B1-987BCCB56D30}"/>
              </a:ext>
            </a:extLst>
          </p:cNvPr>
          <p:cNvSpPr>
            <a:spLocks noGrp="1"/>
          </p:cNvSpPr>
          <p:nvPr>
            <p:ph idx="1"/>
          </p:nvPr>
        </p:nvSpPr>
        <p:spPr/>
        <p:txBody>
          <a:bodyPr>
            <a:normAutofit/>
          </a:bodyPr>
          <a:lstStyle/>
          <a:p>
            <a:r>
              <a:rPr kumimoji="1" lang="en-US" altLang="ja-JP" dirty="0"/>
              <a:t>predict</a:t>
            </a:r>
            <a:r>
              <a:rPr kumimoji="1" lang="ja-JP" altLang="en-US"/>
              <a:t>関数で</a:t>
            </a:r>
            <a:r>
              <a:rPr kumimoji="1" lang="en-US" altLang="ja-JP" dirty="0" err="1"/>
              <a:t>lm</a:t>
            </a:r>
            <a:r>
              <a:rPr kumimoji="1" lang="ja-JP" altLang="en-US"/>
              <a:t>オブジェクトの信頼区間・予測区間を求められるが、</a:t>
            </a:r>
            <a:r>
              <a:rPr kumimoji="1" lang="en-US" altLang="ja-JP" dirty="0" err="1"/>
              <a:t>glm</a:t>
            </a:r>
            <a:r>
              <a:rPr kumimoji="1" lang="ja-JP" altLang="en-US"/>
              <a:t>オブジェクトには非対応．</a:t>
            </a:r>
            <a:endParaRPr kumimoji="1" lang="en-US" altLang="ja-JP" dirty="0"/>
          </a:p>
          <a:p>
            <a:endParaRPr lang="en-US" altLang="ja-JP" dirty="0"/>
          </a:p>
          <a:p>
            <a:r>
              <a:rPr kumimoji="1" lang="en-US" altLang="ja-JP" dirty="0"/>
              <a:t>library(MASS)</a:t>
            </a:r>
            <a:r>
              <a:rPr kumimoji="1" lang="ja-JP" altLang="en-US"/>
              <a:t>にある</a:t>
            </a:r>
            <a:r>
              <a:rPr kumimoji="1" lang="en-US" altLang="ja-JP" dirty="0" err="1"/>
              <a:t>confint</a:t>
            </a:r>
            <a:r>
              <a:rPr kumimoji="1" lang="ja-JP" altLang="en-US"/>
              <a:t>関数で</a:t>
            </a:r>
            <a:r>
              <a:rPr lang="ja-JP" altLang="en-US"/>
              <a:t>係数の</a:t>
            </a:r>
            <a:r>
              <a:rPr kumimoji="1" lang="en-US" altLang="ja-JP" dirty="0"/>
              <a:t>95%CI</a:t>
            </a:r>
            <a:r>
              <a:rPr lang="ja-JP" altLang="en-US"/>
              <a:t>が得られる．</a:t>
            </a:r>
            <a:endParaRPr lang="en-US" altLang="ja-JP" dirty="0"/>
          </a:p>
          <a:p>
            <a:pPr lvl="1"/>
            <a:r>
              <a:rPr lang="en-US" altLang="ja-JP" dirty="0"/>
              <a:t>library(MASS)</a:t>
            </a:r>
          </a:p>
          <a:p>
            <a:pPr lvl="1"/>
            <a:r>
              <a:rPr kumimoji="1" lang="en-US" altLang="ja-JP" dirty="0"/>
              <a:t>CI95_param_glm &lt;- </a:t>
            </a:r>
            <a:r>
              <a:rPr kumimoji="1" lang="en-US" altLang="ja-JP" dirty="0" err="1"/>
              <a:t>confint</a:t>
            </a:r>
            <a:r>
              <a:rPr kumimoji="1" lang="en-US" altLang="ja-JP" dirty="0"/>
              <a:t>(</a:t>
            </a:r>
            <a:r>
              <a:rPr kumimoji="1" lang="en-US" altLang="ja-JP" dirty="0" err="1"/>
              <a:t>res_glm</a:t>
            </a:r>
            <a:r>
              <a:rPr kumimoji="1" lang="en-US" altLang="ja-JP" dirty="0"/>
              <a:t>)</a:t>
            </a:r>
          </a:p>
          <a:p>
            <a:pPr lvl="1"/>
            <a:endParaRPr kumimoji="1" lang="en-US" altLang="ja-JP" dirty="0"/>
          </a:p>
          <a:p>
            <a:r>
              <a:rPr lang="en-US" altLang="ja-JP" dirty="0"/>
              <a:t>CPUE</a:t>
            </a:r>
            <a:r>
              <a:rPr lang="ja-JP" altLang="en-US"/>
              <a:t>標準化など、信頼区間を計算するのに係数を取り出すだけでは済まないような複雑な場合は、第</a:t>
            </a:r>
            <a:r>
              <a:rPr lang="en-US" altLang="ja-JP" dirty="0"/>
              <a:t>24</a:t>
            </a:r>
            <a:r>
              <a:rPr lang="ja-JP" altLang="en-US"/>
              <a:t>回を参照．</a:t>
            </a:r>
            <a:endParaRPr lang="en-US" altLang="ja-JP" dirty="0"/>
          </a:p>
        </p:txBody>
      </p:sp>
    </p:spTree>
    <p:extLst>
      <p:ext uri="{BB962C8B-B14F-4D97-AF65-F5344CB8AC3E}">
        <p14:creationId xmlns:p14="http://schemas.microsoft.com/office/powerpoint/2010/main" val="246361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9362B7-F4F5-DA4C-BE18-04022AD60A3A}"/>
              </a:ext>
            </a:extLst>
          </p:cNvPr>
          <p:cNvSpPr>
            <a:spLocks noGrp="1"/>
          </p:cNvSpPr>
          <p:nvPr>
            <p:ph type="title"/>
          </p:nvPr>
        </p:nvSpPr>
        <p:spPr/>
        <p:txBody>
          <a:bodyPr/>
          <a:lstStyle/>
          <a:p>
            <a:r>
              <a:rPr kumimoji="1" lang="en-US" altLang="ja-JP" dirty="0" err="1"/>
              <a:t>glm</a:t>
            </a:r>
            <a:r>
              <a:rPr kumimoji="1" lang="ja-JP" altLang="en-US"/>
              <a:t>のオブジェクトから予測区間</a:t>
            </a:r>
          </a:p>
        </p:txBody>
      </p:sp>
      <p:sp>
        <p:nvSpPr>
          <p:cNvPr id="3" name="コンテンツ プレースホルダー 2">
            <a:extLst>
              <a:ext uri="{FF2B5EF4-FFF2-40B4-BE49-F238E27FC236}">
                <a16:creationId xmlns:a16="http://schemas.microsoft.com/office/drawing/2014/main" id="{AAA871B4-6DD8-B644-83B1-987BCCB56D30}"/>
              </a:ext>
            </a:extLst>
          </p:cNvPr>
          <p:cNvSpPr>
            <a:spLocks noGrp="1"/>
          </p:cNvSpPr>
          <p:nvPr>
            <p:ph idx="1"/>
          </p:nvPr>
        </p:nvSpPr>
        <p:spPr/>
        <p:txBody>
          <a:bodyPr>
            <a:normAutofit/>
          </a:bodyPr>
          <a:lstStyle/>
          <a:p>
            <a:r>
              <a:rPr kumimoji="1" lang="en-US" altLang="ja-JP" dirty="0"/>
              <a:t>predict</a:t>
            </a:r>
            <a:r>
              <a:rPr kumimoji="1" lang="ja-JP" altLang="en-US"/>
              <a:t>関数で</a:t>
            </a:r>
            <a:r>
              <a:rPr kumimoji="1" lang="en-US" altLang="ja-JP" dirty="0" err="1"/>
              <a:t>lm</a:t>
            </a:r>
            <a:r>
              <a:rPr kumimoji="1" lang="ja-JP" altLang="en-US"/>
              <a:t>オブジェクトの信頼区間・予測区間を求められるが、</a:t>
            </a:r>
            <a:r>
              <a:rPr kumimoji="1" lang="en-US" altLang="ja-JP" dirty="0" err="1"/>
              <a:t>glm</a:t>
            </a:r>
            <a:r>
              <a:rPr kumimoji="1" lang="ja-JP" altLang="en-US"/>
              <a:t>オブジェクトには非対応．</a:t>
            </a:r>
            <a:endParaRPr kumimoji="1" lang="en-US" altLang="ja-JP" dirty="0"/>
          </a:p>
          <a:p>
            <a:pPr marL="457200" lvl="1" indent="0">
              <a:buNone/>
            </a:pPr>
            <a:endParaRPr kumimoji="1" lang="en-US" altLang="ja-JP" dirty="0"/>
          </a:p>
          <a:p>
            <a:r>
              <a:rPr lang="ja-JP" altLang="en-US"/>
              <a:t>誤差構造で仮定した分布の確率点（</a:t>
            </a:r>
            <a:r>
              <a:rPr lang="en-US" altLang="ja-JP" dirty="0"/>
              <a:t>e.g. 2.5</a:t>
            </a:r>
            <a:r>
              <a:rPr lang="ja-JP" altLang="en-US"/>
              <a:t>、</a:t>
            </a:r>
            <a:r>
              <a:rPr lang="en-US" altLang="ja-JP" dirty="0"/>
              <a:t>97.5</a:t>
            </a:r>
            <a:r>
              <a:rPr lang="ja-JP" altLang="en-US"/>
              <a:t>パーセンタイル点）を計算できれば、予測区間を求めることができる．</a:t>
            </a:r>
            <a:endParaRPr lang="en-US" altLang="ja-JP" dirty="0"/>
          </a:p>
          <a:p>
            <a:endParaRPr lang="en-US" altLang="ja-JP" dirty="0"/>
          </a:p>
          <a:p>
            <a:r>
              <a:rPr lang="en-US" altLang="ja-JP" dirty="0" err="1"/>
              <a:t>glm</a:t>
            </a:r>
            <a:r>
              <a:rPr lang="ja-JP" altLang="en-US"/>
              <a:t>結果オブジェクトから</a:t>
            </a:r>
            <a:r>
              <a:rPr lang="en-US" altLang="ja-JP" dirty="0"/>
              <a:t>95%</a:t>
            </a:r>
            <a:r>
              <a:rPr lang="ja-JP" altLang="en-US"/>
              <a:t>の予測区間を計算してプロットしてみよう．</a:t>
            </a:r>
          </a:p>
          <a:p>
            <a:endParaRPr lang="en-US" altLang="ja-JP" dirty="0"/>
          </a:p>
          <a:p>
            <a:endParaRPr lang="en-US" altLang="ja-JP" dirty="0"/>
          </a:p>
          <a:p>
            <a:endParaRPr lang="en-US" altLang="ja-JP" dirty="0"/>
          </a:p>
        </p:txBody>
      </p:sp>
    </p:spTree>
    <p:extLst>
      <p:ext uri="{BB962C8B-B14F-4D97-AF65-F5344CB8AC3E}">
        <p14:creationId xmlns:p14="http://schemas.microsoft.com/office/powerpoint/2010/main" val="85445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02EA6C-672D-8105-2341-E2AFD3F484C8}"/>
              </a:ext>
            </a:extLst>
          </p:cNvPr>
          <p:cNvSpPr>
            <a:spLocks noGrp="1"/>
          </p:cNvSpPr>
          <p:nvPr>
            <p:ph type="title"/>
          </p:nvPr>
        </p:nvSpPr>
        <p:spPr/>
        <p:txBody>
          <a:bodyPr/>
          <a:lstStyle/>
          <a:p>
            <a:r>
              <a:rPr kumimoji="1" lang="ja-JP" altLang="en-US"/>
              <a:t>宿題</a:t>
            </a:r>
          </a:p>
        </p:txBody>
      </p:sp>
      <p:sp>
        <p:nvSpPr>
          <p:cNvPr id="3" name="コンテンツ プレースホルダー 2">
            <a:extLst>
              <a:ext uri="{FF2B5EF4-FFF2-40B4-BE49-F238E27FC236}">
                <a16:creationId xmlns:a16="http://schemas.microsoft.com/office/drawing/2014/main" id="{55B75EF1-DEDB-65C9-BB54-34FE7FA1E7E9}"/>
              </a:ext>
            </a:extLst>
          </p:cNvPr>
          <p:cNvSpPr>
            <a:spLocks noGrp="1"/>
          </p:cNvSpPr>
          <p:nvPr>
            <p:ph idx="1"/>
          </p:nvPr>
        </p:nvSpPr>
        <p:spPr/>
        <p:txBody>
          <a:bodyPr/>
          <a:lstStyle/>
          <a:p>
            <a:r>
              <a:rPr lang="en-US" altLang="ja-JP" dirty="0" err="1"/>
              <a:t>glm</a:t>
            </a:r>
            <a:r>
              <a:rPr lang="ja-JP" altLang="en-US"/>
              <a:t>の解析結果から</a:t>
            </a:r>
            <a:r>
              <a:rPr lang="en-US" altLang="ja-JP" dirty="0"/>
              <a:t>95%</a:t>
            </a:r>
            <a:r>
              <a:rPr lang="ja-JP" altLang="en-US"/>
              <a:t>の信頼区間を求めてみよう．</a:t>
            </a:r>
            <a:endParaRPr lang="en-US" altLang="ja-JP" dirty="0"/>
          </a:p>
          <a:p>
            <a:pPr lvl="1"/>
            <a:r>
              <a:rPr lang="ja-JP" altLang="en-US"/>
              <a:t>第</a:t>
            </a:r>
            <a:r>
              <a:rPr lang="en-US" altLang="ja-JP" dirty="0"/>
              <a:t>20</a:t>
            </a:r>
            <a:r>
              <a:rPr lang="ja-JP" altLang="en-US"/>
              <a:t>回の</a:t>
            </a:r>
            <a:r>
              <a:rPr lang="en-US" altLang="ja-JP" dirty="0"/>
              <a:t>data(</a:t>
            </a:r>
            <a:r>
              <a:rPr lang="en-US" altLang="ja-JP" dirty="0" err="1"/>
              <a:t>gala,package</a:t>
            </a:r>
            <a:r>
              <a:rPr lang="en-US" altLang="ja-JP" dirty="0"/>
              <a:t>=”faraway”</a:t>
            </a:r>
            <a:r>
              <a:rPr lang="ja-JP" altLang="en-US"/>
              <a:t>）の結果オブジェクト</a:t>
            </a:r>
            <a:r>
              <a:rPr lang="en-US" altLang="ja-JP" dirty="0" err="1"/>
              <a:t>res_glm_gala</a:t>
            </a:r>
            <a:r>
              <a:rPr lang="ja-JP" altLang="en-US"/>
              <a:t>と</a:t>
            </a:r>
            <a:r>
              <a:rPr lang="en-US" altLang="ja-JP" dirty="0"/>
              <a:t>MASS</a:t>
            </a:r>
            <a:r>
              <a:rPr lang="ja-JP" altLang="en-US"/>
              <a:t>ライブラリの</a:t>
            </a:r>
            <a:r>
              <a:rPr lang="en-US" altLang="ja-JP" dirty="0" err="1"/>
              <a:t>confint</a:t>
            </a:r>
            <a:r>
              <a:rPr lang="ja-JP" altLang="en-US"/>
              <a:t>関数を使う．</a:t>
            </a:r>
            <a:endParaRPr kumimoji="1" lang="en-US" altLang="ja-JP" dirty="0"/>
          </a:p>
          <a:p>
            <a:endParaRPr lang="en-US" altLang="ja-JP" dirty="0"/>
          </a:p>
          <a:p>
            <a:endParaRPr kumimoji="1" lang="en-US" altLang="ja-JP" dirty="0"/>
          </a:p>
          <a:p>
            <a:r>
              <a:rPr lang="en-US" altLang="ja-JP" dirty="0" err="1"/>
              <a:t>glm</a:t>
            </a:r>
            <a:r>
              <a:rPr lang="ja-JP" altLang="en-US"/>
              <a:t>の解析結果から</a:t>
            </a:r>
            <a:r>
              <a:rPr lang="en-US" altLang="ja-JP" dirty="0"/>
              <a:t>95%</a:t>
            </a:r>
            <a:r>
              <a:rPr lang="ja-JP" altLang="en-US"/>
              <a:t>の予測区間を求めてみよう．</a:t>
            </a:r>
            <a:endParaRPr lang="en-US" altLang="ja-JP" dirty="0"/>
          </a:p>
          <a:p>
            <a:pPr lvl="1"/>
            <a:r>
              <a:rPr lang="en-US" altLang="ja-JP" dirty="0" err="1"/>
              <a:t>res_glm_gala</a:t>
            </a:r>
            <a:r>
              <a:rPr lang="ja-JP" altLang="en-US"/>
              <a:t>では</a:t>
            </a:r>
            <a:r>
              <a:rPr kumimoji="1" lang="ja-JP" altLang="en-US"/>
              <a:t>誤差構造に</a:t>
            </a:r>
            <a:r>
              <a:rPr kumimoji="1" lang="en-US" altLang="ja-JP" dirty="0"/>
              <a:t>Poisson</a:t>
            </a:r>
            <a:r>
              <a:rPr kumimoji="1" lang="ja-JP" altLang="en-US"/>
              <a:t>分布を仮定していたので、</a:t>
            </a:r>
            <a:r>
              <a:rPr kumimoji="1" lang="en-US" altLang="ja-JP" dirty="0"/>
              <a:t>2.5, 97.5</a:t>
            </a:r>
            <a:r>
              <a:rPr lang="ja-JP" altLang="en-US"/>
              <a:t>パーセンタイル点の値は</a:t>
            </a:r>
            <a:r>
              <a:rPr lang="en-US" altLang="ja-JP" dirty="0" err="1"/>
              <a:t>qpois</a:t>
            </a:r>
            <a:r>
              <a:rPr lang="ja-JP" altLang="en-US"/>
              <a:t>関数を使う．</a:t>
            </a:r>
            <a:endParaRPr kumimoji="1" lang="ja-JP" altLang="en-US"/>
          </a:p>
        </p:txBody>
      </p:sp>
    </p:spTree>
    <p:extLst>
      <p:ext uri="{BB962C8B-B14F-4D97-AF65-F5344CB8AC3E}">
        <p14:creationId xmlns:p14="http://schemas.microsoft.com/office/powerpoint/2010/main" val="2956055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5EC09F-F048-714C-A758-8E2318EE713C}"/>
              </a:ext>
            </a:extLst>
          </p:cNvPr>
          <p:cNvSpPr>
            <a:spLocks noGrp="1"/>
          </p:cNvSpPr>
          <p:nvPr>
            <p:ph type="title"/>
          </p:nvPr>
        </p:nvSpPr>
        <p:spPr/>
        <p:txBody>
          <a:bodyPr/>
          <a:lstStyle/>
          <a:p>
            <a:r>
              <a:rPr kumimoji="1" lang="ja-JP" altLang="en-US"/>
              <a:t>モデルの予測値の使い道</a:t>
            </a:r>
          </a:p>
        </p:txBody>
      </p:sp>
      <p:sp>
        <p:nvSpPr>
          <p:cNvPr id="3" name="コンテンツ プレースホルダー 2">
            <a:extLst>
              <a:ext uri="{FF2B5EF4-FFF2-40B4-BE49-F238E27FC236}">
                <a16:creationId xmlns:a16="http://schemas.microsoft.com/office/drawing/2014/main" id="{040883AB-0350-B64C-A0E8-9F31010DB745}"/>
              </a:ext>
            </a:extLst>
          </p:cNvPr>
          <p:cNvSpPr>
            <a:spLocks noGrp="1"/>
          </p:cNvSpPr>
          <p:nvPr>
            <p:ph idx="1"/>
          </p:nvPr>
        </p:nvSpPr>
        <p:spPr/>
        <p:txBody>
          <a:bodyPr>
            <a:normAutofit/>
          </a:bodyPr>
          <a:lstStyle/>
          <a:p>
            <a:r>
              <a:rPr kumimoji="1" lang="ja-JP" altLang="en-US"/>
              <a:t>線形モデルや一般化線形モデルを用いることで、予測値（</a:t>
            </a:r>
            <a:r>
              <a:rPr kumimoji="1" lang="en-US" altLang="ja-JP" dirty="0"/>
              <a:t>prediction</a:t>
            </a:r>
            <a:r>
              <a:rPr kumimoji="1" lang="ja-JP" altLang="en-US"/>
              <a:t>）を計算できる．</a:t>
            </a:r>
            <a:endParaRPr lang="en-US" altLang="ja-JP" dirty="0"/>
          </a:p>
          <a:p>
            <a:endParaRPr lang="en-US" altLang="ja-JP" dirty="0"/>
          </a:p>
          <a:p>
            <a:pPr marL="0" indent="0">
              <a:buNone/>
            </a:pPr>
            <a:r>
              <a:rPr lang="ja-JP" altLang="en-US"/>
              <a:t>→これまで観測していなかった状態の予測ができる．</a:t>
            </a:r>
            <a:endParaRPr lang="en-US" altLang="ja-JP" dirty="0"/>
          </a:p>
          <a:p>
            <a:pPr lvl="1"/>
            <a:r>
              <a:rPr lang="ja-JP" altLang="en-US"/>
              <a:t>状態</a:t>
            </a:r>
            <a:r>
              <a:rPr lang="en-US" altLang="ja-JP" dirty="0"/>
              <a:t>(</a:t>
            </a:r>
            <a:r>
              <a:rPr lang="en-US" altLang="ja-JP" b="1" dirty="0"/>
              <a:t>x</a:t>
            </a:r>
            <a:r>
              <a:rPr lang="en-US" altLang="ja-JP" baseline="-25000" dirty="0"/>
              <a:t>1</a:t>
            </a:r>
            <a:r>
              <a:rPr lang="en-US" altLang="ja-JP" dirty="0"/>
              <a:t>, </a:t>
            </a:r>
            <a:r>
              <a:rPr lang="en-US" altLang="ja-JP" b="1" dirty="0"/>
              <a:t>x</a:t>
            </a:r>
            <a:r>
              <a:rPr lang="en-US" altLang="ja-JP" baseline="-25000" dirty="0"/>
              <a:t>2</a:t>
            </a:r>
            <a:r>
              <a:rPr lang="en-US" altLang="ja-JP" dirty="0"/>
              <a:t>, </a:t>
            </a:r>
            <a:r>
              <a:rPr lang="en-US" altLang="ja-JP" b="1" dirty="0"/>
              <a:t>x</a:t>
            </a:r>
            <a:r>
              <a:rPr lang="en-US" altLang="ja-JP" baseline="-25000" dirty="0"/>
              <a:t>3</a:t>
            </a:r>
            <a:r>
              <a:rPr lang="en-US" altLang="ja-JP" dirty="0"/>
              <a:t>)</a:t>
            </a:r>
            <a:r>
              <a:rPr lang="ja-JP" altLang="en-US"/>
              <a:t>で観測</a:t>
            </a:r>
            <a:r>
              <a:rPr lang="en-US" altLang="ja-JP" dirty="0"/>
              <a:t>(</a:t>
            </a:r>
            <a:r>
              <a:rPr lang="en-US" altLang="ja-JP" b="1" dirty="0"/>
              <a:t>y</a:t>
            </a:r>
            <a:r>
              <a:rPr lang="en-US" altLang="ja-JP" dirty="0"/>
              <a:t>)</a:t>
            </a:r>
            <a:r>
              <a:rPr lang="ja-JP" altLang="en-US"/>
              <a:t>を得ているなら、これまで観測していなかった状態</a:t>
            </a:r>
            <a:r>
              <a:rPr lang="en-US" altLang="ja-JP" dirty="0"/>
              <a:t>j(x</a:t>
            </a:r>
            <a:r>
              <a:rPr lang="en-US" altLang="ja-JP" baseline="-25000" dirty="0"/>
              <a:t>1j</a:t>
            </a:r>
            <a:r>
              <a:rPr lang="en-US" altLang="ja-JP" dirty="0"/>
              <a:t>, x</a:t>
            </a:r>
            <a:r>
              <a:rPr lang="en-US" altLang="ja-JP" baseline="-25000" dirty="0"/>
              <a:t>2j</a:t>
            </a:r>
            <a:r>
              <a:rPr lang="en-US" altLang="ja-JP" dirty="0"/>
              <a:t>, x</a:t>
            </a:r>
            <a:r>
              <a:rPr lang="en-US" altLang="ja-JP" baseline="-25000" dirty="0"/>
              <a:t>3j</a:t>
            </a:r>
            <a:r>
              <a:rPr lang="en-US" altLang="ja-JP" dirty="0"/>
              <a:t>)</a:t>
            </a:r>
            <a:r>
              <a:rPr lang="ja-JP" altLang="en-US"/>
              <a:t>で、どんな観測</a:t>
            </a:r>
            <a:r>
              <a:rPr lang="en-US" altLang="ja-JP" dirty="0" err="1"/>
              <a:t>y</a:t>
            </a:r>
            <a:r>
              <a:rPr lang="en-US" altLang="ja-JP" baseline="-25000" dirty="0" err="1"/>
              <a:t>j</a:t>
            </a:r>
            <a:r>
              <a:rPr lang="ja-JP" altLang="en-US"/>
              <a:t>が得られるか予測．</a:t>
            </a:r>
            <a:endParaRPr lang="en-US" altLang="ja-JP" dirty="0"/>
          </a:p>
          <a:p>
            <a:pPr marL="0" indent="0">
              <a:buNone/>
            </a:pPr>
            <a:endParaRPr lang="en-US" altLang="ja-JP" dirty="0"/>
          </a:p>
          <a:p>
            <a:pPr marL="0" indent="0">
              <a:buNone/>
            </a:pPr>
            <a:r>
              <a:rPr lang="ja-JP" altLang="en-US"/>
              <a:t>→すでに観測して得た観測値の誤差を差し引いた値を得る．</a:t>
            </a:r>
            <a:endParaRPr lang="en-US" altLang="ja-JP" dirty="0"/>
          </a:p>
          <a:p>
            <a:pPr lvl="1"/>
            <a:r>
              <a:rPr lang="ja-JP" altLang="en-US"/>
              <a:t>状態</a:t>
            </a:r>
            <a:r>
              <a:rPr lang="en-US" altLang="ja-JP" dirty="0"/>
              <a:t>(</a:t>
            </a:r>
            <a:r>
              <a:rPr lang="en-US" altLang="ja-JP" b="1" dirty="0"/>
              <a:t>x</a:t>
            </a:r>
            <a:r>
              <a:rPr lang="en-US" altLang="ja-JP" baseline="-25000" dirty="0"/>
              <a:t>1</a:t>
            </a:r>
            <a:r>
              <a:rPr lang="en-US" altLang="ja-JP" dirty="0"/>
              <a:t>, </a:t>
            </a:r>
            <a:r>
              <a:rPr lang="en-US" altLang="ja-JP" b="1" dirty="0"/>
              <a:t>x</a:t>
            </a:r>
            <a:r>
              <a:rPr lang="en-US" altLang="ja-JP" baseline="-25000" dirty="0"/>
              <a:t>2</a:t>
            </a:r>
            <a:r>
              <a:rPr lang="en-US" altLang="ja-JP" dirty="0"/>
              <a:t>, </a:t>
            </a:r>
            <a:r>
              <a:rPr lang="en-US" altLang="ja-JP" b="1" dirty="0"/>
              <a:t>x</a:t>
            </a:r>
            <a:r>
              <a:rPr lang="en-US" altLang="ja-JP" baseline="-25000" dirty="0"/>
              <a:t>3</a:t>
            </a:r>
            <a:r>
              <a:rPr lang="en-US" altLang="ja-JP" dirty="0"/>
              <a:t>)</a:t>
            </a:r>
            <a:r>
              <a:rPr lang="ja-JP" altLang="en-US"/>
              <a:t>で観測</a:t>
            </a:r>
            <a:r>
              <a:rPr lang="en-US" altLang="ja-JP" dirty="0"/>
              <a:t>(</a:t>
            </a:r>
            <a:r>
              <a:rPr lang="en-US" altLang="ja-JP" b="1" dirty="0"/>
              <a:t>y</a:t>
            </a:r>
            <a:r>
              <a:rPr lang="en-US" altLang="ja-JP" dirty="0"/>
              <a:t>)</a:t>
            </a:r>
            <a:r>
              <a:rPr lang="ja-JP" altLang="en-US"/>
              <a:t>を得ているが、</a:t>
            </a:r>
            <a:r>
              <a:rPr lang="en-US" altLang="ja-JP" dirty="0"/>
              <a:t>y</a:t>
            </a:r>
            <a:r>
              <a:rPr lang="ja-JP" altLang="en-US"/>
              <a:t>はさまざまな変数の影響を含むのでこれを除いた予測値</a:t>
            </a:r>
            <a:r>
              <a:rPr lang="en-US" altLang="ja-JP" b="1" dirty="0"/>
              <a:t>y</a:t>
            </a:r>
            <a:r>
              <a:rPr lang="en-US" altLang="ja-JP" b="1" baseline="30000" dirty="0"/>
              <a:t>†</a:t>
            </a:r>
            <a:r>
              <a:rPr lang="ja-JP" altLang="en-US" b="1"/>
              <a:t>（</a:t>
            </a:r>
            <a:r>
              <a:rPr lang="en-US" altLang="ja-JP" b="1" dirty="0"/>
              <a:t>x</a:t>
            </a:r>
            <a:r>
              <a:rPr lang="en-US" altLang="ja-JP" baseline="-25000" dirty="0"/>
              <a:t>1</a:t>
            </a:r>
            <a:r>
              <a:rPr lang="ja-JP" altLang="en-US" b="1"/>
              <a:t>）</a:t>
            </a:r>
            <a:r>
              <a:rPr lang="ja-JP" altLang="en-US"/>
              <a:t>が得られる．</a:t>
            </a:r>
            <a:endParaRPr lang="en-US" altLang="ja-JP" dirty="0"/>
          </a:p>
        </p:txBody>
      </p:sp>
    </p:spTree>
    <p:extLst>
      <p:ext uri="{BB962C8B-B14F-4D97-AF65-F5344CB8AC3E}">
        <p14:creationId xmlns:p14="http://schemas.microsoft.com/office/powerpoint/2010/main" val="3833622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E4605E-EFA6-6245-93F2-49BB99D349B7}"/>
              </a:ext>
            </a:extLst>
          </p:cNvPr>
          <p:cNvSpPr>
            <a:spLocks noGrp="1"/>
          </p:cNvSpPr>
          <p:nvPr>
            <p:ph type="title"/>
          </p:nvPr>
        </p:nvSpPr>
        <p:spPr/>
        <p:txBody>
          <a:bodyPr/>
          <a:lstStyle/>
          <a:p>
            <a:r>
              <a:rPr kumimoji="1" lang="en-US" altLang="ja-JP" dirty="0"/>
              <a:t>predict</a:t>
            </a:r>
            <a:r>
              <a:rPr kumimoji="1" lang="ja-JP" altLang="en-US"/>
              <a:t>関数で予測値の取り出し</a:t>
            </a:r>
          </a:p>
        </p:txBody>
      </p:sp>
      <p:sp>
        <p:nvSpPr>
          <p:cNvPr id="3" name="コンテンツ プレースホルダー 2">
            <a:extLst>
              <a:ext uri="{FF2B5EF4-FFF2-40B4-BE49-F238E27FC236}">
                <a16:creationId xmlns:a16="http://schemas.microsoft.com/office/drawing/2014/main" id="{252617DA-2F57-EB46-927E-87CE94D9143B}"/>
              </a:ext>
            </a:extLst>
          </p:cNvPr>
          <p:cNvSpPr>
            <a:spLocks noGrp="1"/>
          </p:cNvSpPr>
          <p:nvPr>
            <p:ph idx="1"/>
          </p:nvPr>
        </p:nvSpPr>
        <p:spPr/>
        <p:txBody>
          <a:bodyPr>
            <a:normAutofit/>
          </a:bodyPr>
          <a:lstStyle/>
          <a:p>
            <a:r>
              <a:rPr lang="ja-JP" altLang="en-US"/>
              <a:t>モデルの予測値</a:t>
            </a:r>
            <a:r>
              <a:rPr lang="en-US" altLang="ja-JP" dirty="0"/>
              <a:t>y^</a:t>
            </a:r>
            <a:r>
              <a:rPr lang="ja-JP" altLang="en-US"/>
              <a:t>（</a:t>
            </a:r>
            <a:r>
              <a:rPr lang="en-US" altLang="ja-JP" dirty="0" err="1"/>
              <a:t>lm</a:t>
            </a:r>
            <a:r>
              <a:rPr lang="ja-JP" altLang="en-US"/>
              <a:t>または</a:t>
            </a:r>
            <a:r>
              <a:rPr lang="en-US" altLang="ja-JP" dirty="0" err="1"/>
              <a:t>glm</a:t>
            </a:r>
            <a:r>
              <a:rPr lang="ja-JP" altLang="en-US"/>
              <a:t>の結果オブジェクト</a:t>
            </a:r>
            <a:r>
              <a:rPr lang="en-US" altLang="ja-JP" dirty="0"/>
              <a:t>$</a:t>
            </a:r>
            <a:r>
              <a:rPr lang="en-US" altLang="ja-JP" dirty="0" err="1"/>
              <a:t>fitted.value</a:t>
            </a:r>
            <a:r>
              <a:rPr lang="ja-JP" altLang="en-US"/>
              <a:t>と同値）</a:t>
            </a:r>
            <a:endParaRPr lang="en-US" altLang="ja-JP" dirty="0"/>
          </a:p>
          <a:p>
            <a:endParaRPr kumimoji="1" lang="en-US" altLang="ja-JP" dirty="0"/>
          </a:p>
          <a:p>
            <a:r>
              <a:rPr kumimoji="1" lang="ja-JP" altLang="en-US"/>
              <a:t>観測値として得られなかった説明変数</a:t>
            </a:r>
            <a:r>
              <a:rPr kumimoji="1" lang="en-US" altLang="ja-JP" dirty="0"/>
              <a:t>(x</a:t>
            </a:r>
            <a:r>
              <a:rPr kumimoji="1" lang="en-US" altLang="ja-JP" baseline="-25000" dirty="0"/>
              <a:t>1j</a:t>
            </a:r>
            <a:r>
              <a:rPr kumimoji="1" lang="en-US" altLang="ja-JP" dirty="0"/>
              <a:t>,x</a:t>
            </a:r>
            <a:r>
              <a:rPr kumimoji="1" lang="en-US" altLang="ja-JP" baseline="-25000" dirty="0"/>
              <a:t>2j</a:t>
            </a:r>
            <a:r>
              <a:rPr kumimoji="1" lang="en-US" altLang="ja-JP" dirty="0"/>
              <a:t>,x</a:t>
            </a:r>
            <a:r>
              <a:rPr kumimoji="1" lang="en-US" altLang="ja-JP" baseline="-25000" dirty="0"/>
              <a:t>3j</a:t>
            </a:r>
            <a:r>
              <a:rPr kumimoji="1" lang="en-US" altLang="ja-JP" dirty="0"/>
              <a:t>) </a:t>
            </a:r>
            <a:r>
              <a:rPr kumimoji="1" lang="ja-JP" altLang="en-US"/>
              <a:t>での目的変数（応答変数）の値</a:t>
            </a:r>
            <a:r>
              <a:rPr kumimoji="1" lang="en-US" altLang="ja-JP" dirty="0" err="1"/>
              <a:t>y</a:t>
            </a:r>
            <a:r>
              <a:rPr kumimoji="1" lang="en-US" altLang="ja-JP" baseline="-25000" dirty="0" err="1"/>
              <a:t>j</a:t>
            </a:r>
            <a:endParaRPr lang="en-US" altLang="ja-JP" dirty="0"/>
          </a:p>
          <a:p>
            <a:endParaRPr lang="en-US" altLang="ja-JP" dirty="0"/>
          </a:p>
          <a:p>
            <a:r>
              <a:rPr lang="ja-JP" altLang="en-US"/>
              <a:t>モデルで推定した係数の信頼区間（予測値の取りうる幅）</a:t>
            </a:r>
            <a:endParaRPr lang="en-US" altLang="ja-JP" dirty="0"/>
          </a:p>
          <a:p>
            <a:endParaRPr lang="en-US" altLang="ja-JP" dirty="0"/>
          </a:p>
          <a:p>
            <a:r>
              <a:rPr kumimoji="1" lang="ja-JP" altLang="en-US"/>
              <a:t>予測値</a:t>
            </a:r>
            <a:r>
              <a:rPr kumimoji="1" lang="en-US" altLang="ja-JP" dirty="0"/>
              <a:t>y^</a:t>
            </a:r>
            <a:r>
              <a:rPr lang="ja-JP" altLang="en-US"/>
              <a:t>での誤差も含め、幅をもった予測（予測区間）</a:t>
            </a:r>
            <a:endParaRPr kumimoji="1" lang="en-US" altLang="ja-JP" dirty="0"/>
          </a:p>
          <a:p>
            <a:pPr marL="457200" lvl="1" indent="0">
              <a:buNone/>
            </a:pPr>
            <a:endParaRPr lang="en-US" altLang="ja-JP" dirty="0"/>
          </a:p>
          <a:p>
            <a:pPr lvl="1"/>
            <a:endParaRPr kumimoji="1" lang="ja-JP" altLang="en-US"/>
          </a:p>
        </p:txBody>
      </p:sp>
    </p:spTree>
    <p:extLst>
      <p:ext uri="{BB962C8B-B14F-4D97-AF65-F5344CB8AC3E}">
        <p14:creationId xmlns:p14="http://schemas.microsoft.com/office/powerpoint/2010/main" val="3514953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DEFA79-230E-F040-92D7-DEEB02EA6B04}"/>
              </a:ext>
            </a:extLst>
          </p:cNvPr>
          <p:cNvSpPr>
            <a:spLocks noGrp="1"/>
          </p:cNvSpPr>
          <p:nvPr>
            <p:ph type="title"/>
          </p:nvPr>
        </p:nvSpPr>
        <p:spPr/>
        <p:txBody>
          <a:bodyPr/>
          <a:lstStyle/>
          <a:p>
            <a:r>
              <a:rPr lang="ja-JP" altLang="en-US"/>
              <a:t>信頼区間</a:t>
            </a:r>
            <a:endParaRPr kumimoji="1" lang="ja-JP" altLang="en-US"/>
          </a:p>
        </p:txBody>
      </p:sp>
      <p:sp>
        <p:nvSpPr>
          <p:cNvPr id="15" name="コンテンツ プレースホルダー 2">
            <a:extLst>
              <a:ext uri="{FF2B5EF4-FFF2-40B4-BE49-F238E27FC236}">
                <a16:creationId xmlns:a16="http://schemas.microsoft.com/office/drawing/2014/main" id="{0E19D930-DEA8-4845-85EE-F083860CB004}"/>
              </a:ext>
            </a:extLst>
          </p:cNvPr>
          <p:cNvSpPr>
            <a:spLocks noGrp="1"/>
          </p:cNvSpPr>
          <p:nvPr>
            <p:ph idx="1"/>
          </p:nvPr>
        </p:nvSpPr>
        <p:spPr>
          <a:xfrm>
            <a:off x="10032642" y="2236592"/>
            <a:ext cx="1321158" cy="4351338"/>
          </a:xfrm>
        </p:spPr>
        <p:txBody>
          <a:bodyPr/>
          <a:lstStyle/>
          <a:p>
            <a:endParaRPr kumimoji="1" lang="en-US" altLang="ja-JP" dirty="0"/>
          </a:p>
          <a:p>
            <a:endParaRPr kumimoji="1" lang="en-US" altLang="ja-JP" dirty="0"/>
          </a:p>
          <a:p>
            <a:endParaRPr kumimoji="1" lang="ja-JP" altLang="en-US"/>
          </a:p>
        </p:txBody>
      </p:sp>
      <p:pic>
        <p:nvPicPr>
          <p:cNvPr id="3" name="図 2">
            <a:extLst>
              <a:ext uri="{FF2B5EF4-FFF2-40B4-BE49-F238E27FC236}">
                <a16:creationId xmlns:a16="http://schemas.microsoft.com/office/drawing/2014/main" id="{F5CC61EF-0D05-954B-A45B-7D7A63454AE6}"/>
              </a:ext>
            </a:extLst>
          </p:cNvPr>
          <p:cNvPicPr>
            <a:picLocks noChangeAspect="1"/>
          </p:cNvPicPr>
          <p:nvPr/>
        </p:nvPicPr>
        <p:blipFill>
          <a:blip r:embed="rId3"/>
          <a:stretch>
            <a:fillRect/>
          </a:stretch>
        </p:blipFill>
        <p:spPr>
          <a:xfrm>
            <a:off x="1442073" y="1294544"/>
            <a:ext cx="4165602" cy="5563456"/>
          </a:xfrm>
          <a:prstGeom prst="rect">
            <a:avLst/>
          </a:prstGeom>
        </p:spPr>
      </p:pic>
      <p:cxnSp>
        <p:nvCxnSpPr>
          <p:cNvPr id="5" name="直線コネクタ 4">
            <a:extLst>
              <a:ext uri="{FF2B5EF4-FFF2-40B4-BE49-F238E27FC236}">
                <a16:creationId xmlns:a16="http://schemas.microsoft.com/office/drawing/2014/main" id="{C94F8A39-2204-B04D-8AFA-A891006874AC}"/>
              </a:ext>
            </a:extLst>
          </p:cNvPr>
          <p:cNvCxnSpPr/>
          <p:nvPr/>
        </p:nvCxnSpPr>
        <p:spPr>
          <a:xfrm>
            <a:off x="1886103" y="3082247"/>
            <a:ext cx="3390471" cy="15103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2D05C562-10D6-ED40-B000-8ECAFE331B9C}"/>
              </a:ext>
            </a:extLst>
          </p:cNvPr>
          <p:cNvCxnSpPr>
            <a:cxnSpLocks/>
          </p:cNvCxnSpPr>
          <p:nvPr/>
        </p:nvCxnSpPr>
        <p:spPr>
          <a:xfrm>
            <a:off x="1886103" y="3206839"/>
            <a:ext cx="3542871" cy="15381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9122904-76C4-EC4B-9F0F-DB24983DA204}"/>
              </a:ext>
            </a:extLst>
          </p:cNvPr>
          <p:cNvCxnSpPr>
            <a:cxnSpLocks/>
          </p:cNvCxnSpPr>
          <p:nvPr/>
        </p:nvCxnSpPr>
        <p:spPr>
          <a:xfrm>
            <a:off x="1810151" y="3405349"/>
            <a:ext cx="3540303" cy="10069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6068B71-8307-B94D-9ADC-8075B5BF2FAB}"/>
              </a:ext>
            </a:extLst>
          </p:cNvPr>
          <p:cNvCxnSpPr>
            <a:cxnSpLocks/>
          </p:cNvCxnSpPr>
          <p:nvPr/>
        </p:nvCxnSpPr>
        <p:spPr>
          <a:xfrm>
            <a:off x="1810152" y="3310847"/>
            <a:ext cx="3616253" cy="14480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CA646A1D-0C41-404B-A121-67CCD7648F12}"/>
              </a:ext>
            </a:extLst>
          </p:cNvPr>
          <p:cNvCxnSpPr>
            <a:cxnSpLocks/>
          </p:cNvCxnSpPr>
          <p:nvPr/>
        </p:nvCxnSpPr>
        <p:spPr>
          <a:xfrm>
            <a:off x="1810152" y="3662499"/>
            <a:ext cx="3618822" cy="9183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右中かっこ 18">
            <a:extLst>
              <a:ext uri="{FF2B5EF4-FFF2-40B4-BE49-F238E27FC236}">
                <a16:creationId xmlns:a16="http://schemas.microsoft.com/office/drawing/2014/main" id="{DAECB966-9FB0-DD4F-8F8F-736A0DED6282}"/>
              </a:ext>
            </a:extLst>
          </p:cNvPr>
          <p:cNvSpPr/>
          <p:nvPr/>
        </p:nvSpPr>
        <p:spPr>
          <a:xfrm>
            <a:off x="5304879" y="4285827"/>
            <a:ext cx="312231" cy="599496"/>
          </a:xfrm>
          <a:prstGeom prst="rightBrace">
            <a:avLst>
              <a:gd name="adj1" fmla="val 72619"/>
              <a:gd name="adj2" fmla="val 50000"/>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74114214-874E-AB46-9A25-2DDA319D14CB}"/>
              </a:ext>
            </a:extLst>
          </p:cNvPr>
          <p:cNvSpPr txBox="1"/>
          <p:nvPr/>
        </p:nvSpPr>
        <p:spPr>
          <a:xfrm>
            <a:off x="6934195" y="4375616"/>
            <a:ext cx="1709551" cy="369332"/>
          </a:xfrm>
          <a:prstGeom prst="rect">
            <a:avLst/>
          </a:prstGeom>
          <a:noFill/>
          <a:ln>
            <a:solidFill>
              <a:srgbClr val="FF0000"/>
            </a:solidFill>
          </a:ln>
        </p:spPr>
        <p:txBody>
          <a:bodyPr wrap="square" rtlCol="0">
            <a:spAutoFit/>
          </a:bodyPr>
          <a:lstStyle/>
          <a:p>
            <a:r>
              <a:rPr kumimoji="1" lang="en-US" altLang="ja-JP" dirty="0"/>
              <a:t>95%</a:t>
            </a:r>
            <a:r>
              <a:rPr kumimoji="1" lang="ja-JP" altLang="en-US"/>
              <a:t>信頼区間</a:t>
            </a:r>
          </a:p>
        </p:txBody>
      </p:sp>
      <p:sp>
        <p:nvSpPr>
          <p:cNvPr id="21" name="テキスト ボックス 20">
            <a:extLst>
              <a:ext uri="{FF2B5EF4-FFF2-40B4-BE49-F238E27FC236}">
                <a16:creationId xmlns:a16="http://schemas.microsoft.com/office/drawing/2014/main" id="{299E6C7F-1868-E84C-B86E-D2E932D53DD2}"/>
              </a:ext>
            </a:extLst>
          </p:cNvPr>
          <p:cNvSpPr txBox="1"/>
          <p:nvPr/>
        </p:nvSpPr>
        <p:spPr>
          <a:xfrm>
            <a:off x="5892582" y="4700657"/>
            <a:ext cx="994072" cy="369332"/>
          </a:xfrm>
          <a:prstGeom prst="rect">
            <a:avLst/>
          </a:prstGeom>
          <a:noFill/>
          <a:ln>
            <a:solidFill>
              <a:srgbClr val="FF0000"/>
            </a:solidFill>
          </a:ln>
        </p:spPr>
        <p:txBody>
          <a:bodyPr wrap="square" rtlCol="0">
            <a:spAutoFit/>
          </a:bodyPr>
          <a:lstStyle/>
          <a:p>
            <a:r>
              <a:rPr kumimoji="1" lang="en-US" altLang="ja-JP" dirty="0"/>
              <a:t>2.5%</a:t>
            </a:r>
            <a:r>
              <a:rPr kumimoji="1" lang="ja-JP" altLang="en-US"/>
              <a:t>点</a:t>
            </a:r>
          </a:p>
        </p:txBody>
      </p:sp>
      <p:sp>
        <p:nvSpPr>
          <p:cNvPr id="22" name="テキスト ボックス 21">
            <a:extLst>
              <a:ext uri="{FF2B5EF4-FFF2-40B4-BE49-F238E27FC236}">
                <a16:creationId xmlns:a16="http://schemas.microsoft.com/office/drawing/2014/main" id="{DC22DBF8-2D3E-394B-B133-4B913BDEC48B}"/>
              </a:ext>
            </a:extLst>
          </p:cNvPr>
          <p:cNvSpPr txBox="1"/>
          <p:nvPr/>
        </p:nvSpPr>
        <p:spPr>
          <a:xfrm>
            <a:off x="5718533" y="4109200"/>
            <a:ext cx="1089033" cy="369332"/>
          </a:xfrm>
          <a:prstGeom prst="rect">
            <a:avLst/>
          </a:prstGeom>
          <a:noFill/>
          <a:ln>
            <a:solidFill>
              <a:srgbClr val="FF0000"/>
            </a:solidFill>
          </a:ln>
        </p:spPr>
        <p:txBody>
          <a:bodyPr wrap="square" rtlCol="0">
            <a:spAutoFit/>
          </a:bodyPr>
          <a:lstStyle/>
          <a:p>
            <a:r>
              <a:rPr lang="en-US" altLang="ja-JP" dirty="0"/>
              <a:t>97</a:t>
            </a:r>
            <a:r>
              <a:rPr kumimoji="1" lang="en-US" altLang="ja-JP" dirty="0"/>
              <a:t>.5%</a:t>
            </a:r>
            <a:r>
              <a:rPr kumimoji="1" lang="ja-JP" altLang="en-US"/>
              <a:t>点</a:t>
            </a:r>
          </a:p>
        </p:txBody>
      </p:sp>
      <p:cxnSp>
        <p:nvCxnSpPr>
          <p:cNvPr id="23" name="直線矢印コネクタ 22">
            <a:extLst>
              <a:ext uri="{FF2B5EF4-FFF2-40B4-BE49-F238E27FC236}">
                <a16:creationId xmlns:a16="http://schemas.microsoft.com/office/drawing/2014/main" id="{FDB8A6C2-91C0-C54B-86EE-AA0398821B14}"/>
              </a:ext>
            </a:extLst>
          </p:cNvPr>
          <p:cNvCxnSpPr>
            <a:cxnSpLocks/>
          </p:cNvCxnSpPr>
          <p:nvPr/>
        </p:nvCxnSpPr>
        <p:spPr>
          <a:xfrm flipH="1">
            <a:off x="5313303" y="4289566"/>
            <a:ext cx="405230" cy="0"/>
          </a:xfrm>
          <a:prstGeom prst="straightConnector1">
            <a:avLst/>
          </a:prstGeom>
          <a:ln w="25400">
            <a:solidFill>
              <a:srgbClr val="FF000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直線矢印コネクタ 23">
            <a:extLst>
              <a:ext uri="{FF2B5EF4-FFF2-40B4-BE49-F238E27FC236}">
                <a16:creationId xmlns:a16="http://schemas.microsoft.com/office/drawing/2014/main" id="{D4AC0D9A-587B-7849-A5BC-E73747297FDF}"/>
              </a:ext>
            </a:extLst>
          </p:cNvPr>
          <p:cNvCxnSpPr>
            <a:cxnSpLocks/>
            <a:stCxn id="21" idx="1"/>
          </p:cNvCxnSpPr>
          <p:nvPr/>
        </p:nvCxnSpPr>
        <p:spPr>
          <a:xfrm flipH="1">
            <a:off x="5301426" y="4885323"/>
            <a:ext cx="591156" cy="0"/>
          </a:xfrm>
          <a:prstGeom prst="straightConnector1">
            <a:avLst/>
          </a:prstGeom>
          <a:ln w="25400">
            <a:solidFill>
              <a:srgbClr val="FF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4" name="テキスト ボックス 13">
            <a:extLst>
              <a:ext uri="{FF2B5EF4-FFF2-40B4-BE49-F238E27FC236}">
                <a16:creationId xmlns:a16="http://schemas.microsoft.com/office/drawing/2014/main" id="{7330897D-2903-B545-9636-DDD475E1AF86}"/>
              </a:ext>
            </a:extLst>
          </p:cNvPr>
          <p:cNvSpPr txBox="1"/>
          <p:nvPr/>
        </p:nvSpPr>
        <p:spPr>
          <a:xfrm>
            <a:off x="5617110" y="2524918"/>
            <a:ext cx="6192239"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a:t>真の標準化</a:t>
            </a:r>
            <a:r>
              <a:rPr kumimoji="1" lang="en-US" altLang="ja-JP" dirty="0"/>
              <a:t>CPUE</a:t>
            </a:r>
            <a:r>
              <a:rPr kumimoji="1" lang="ja-JP" altLang="en-US"/>
              <a:t>は</a:t>
            </a:r>
            <a:r>
              <a:rPr kumimoji="1" lang="en-US" altLang="ja-JP" dirty="0"/>
              <a:t>95%</a:t>
            </a:r>
            <a:r>
              <a:rPr kumimoji="1" lang="ja-JP" altLang="en-US"/>
              <a:t>の確率でこの範囲に含まれるよ、という範囲。</a:t>
            </a:r>
          </a:p>
        </p:txBody>
      </p:sp>
      <p:sp>
        <p:nvSpPr>
          <p:cNvPr id="4" name="テキスト ボックス 3">
            <a:extLst>
              <a:ext uri="{FF2B5EF4-FFF2-40B4-BE49-F238E27FC236}">
                <a16:creationId xmlns:a16="http://schemas.microsoft.com/office/drawing/2014/main" id="{F1F7ED16-F7FB-8558-1355-C79964F92A09}"/>
              </a:ext>
            </a:extLst>
          </p:cNvPr>
          <p:cNvSpPr txBox="1"/>
          <p:nvPr/>
        </p:nvSpPr>
        <p:spPr>
          <a:xfrm>
            <a:off x="3187991" y="5287595"/>
            <a:ext cx="6403253" cy="1323439"/>
          </a:xfrm>
          <a:prstGeom prst="rect">
            <a:avLst/>
          </a:prstGeom>
          <a:solidFill>
            <a:schemeClr val="accent1">
              <a:lumMod val="60000"/>
              <a:lumOff val="40000"/>
            </a:schemeClr>
          </a:solidFill>
        </p:spPr>
        <p:txBody>
          <a:bodyPr wrap="square" rtlCol="0">
            <a:spAutoFit/>
          </a:bodyPr>
          <a:lstStyle/>
          <a:p>
            <a:r>
              <a:rPr lang="ja-JP" altLang="en-US" sz="4000"/>
              <a:t>信頼区間？予測区間？</a:t>
            </a:r>
            <a:endParaRPr lang="en-US" altLang="ja-JP" sz="4000" dirty="0"/>
          </a:p>
          <a:p>
            <a:r>
              <a:rPr lang="ja-JP" altLang="en-US" sz="4000"/>
              <a:t>なにが</a:t>
            </a:r>
            <a:r>
              <a:rPr kumimoji="1" lang="ja-JP" altLang="en-US" sz="4000"/>
              <a:t>ちがうのか？</a:t>
            </a:r>
          </a:p>
        </p:txBody>
      </p:sp>
    </p:spTree>
    <p:extLst>
      <p:ext uri="{BB962C8B-B14F-4D97-AF65-F5344CB8AC3E}">
        <p14:creationId xmlns:p14="http://schemas.microsoft.com/office/powerpoint/2010/main" val="2691310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4F5DF-55A2-9DC2-A61D-CD21E9B7F3CD}"/>
              </a:ext>
            </a:extLst>
          </p:cNvPr>
          <p:cNvSpPr>
            <a:spLocks noGrp="1"/>
          </p:cNvSpPr>
          <p:nvPr>
            <p:ph type="title"/>
          </p:nvPr>
        </p:nvSpPr>
        <p:spPr/>
        <p:txBody>
          <a:bodyPr/>
          <a:lstStyle/>
          <a:p>
            <a:r>
              <a:rPr kumimoji="1" lang="ja-JP" altLang="en-US"/>
              <a:t>信頼区間・予測区間</a:t>
            </a:r>
          </a:p>
        </p:txBody>
      </p:sp>
      <p:sp>
        <p:nvSpPr>
          <p:cNvPr id="3" name="コンテンツ プレースホルダー 2">
            <a:extLst>
              <a:ext uri="{FF2B5EF4-FFF2-40B4-BE49-F238E27FC236}">
                <a16:creationId xmlns:a16="http://schemas.microsoft.com/office/drawing/2014/main" id="{0C37F1BA-33E9-B31A-D24B-AD572130AB2E}"/>
              </a:ext>
            </a:extLst>
          </p:cNvPr>
          <p:cNvSpPr>
            <a:spLocks noGrp="1"/>
          </p:cNvSpPr>
          <p:nvPr>
            <p:ph idx="1"/>
          </p:nvPr>
        </p:nvSpPr>
        <p:spPr/>
        <p:txBody>
          <a:bodyPr>
            <a:normAutofit lnSpcReduction="10000"/>
          </a:bodyPr>
          <a:lstStyle/>
          <a:p>
            <a:r>
              <a:rPr lang="en-US" altLang="ja-JP" dirty="0"/>
              <a:t>(</a:t>
            </a:r>
            <a:r>
              <a:rPr lang="ja-JP" altLang="en-US"/>
              <a:t>一般化</a:t>
            </a:r>
            <a:r>
              <a:rPr lang="en-US" altLang="ja-JP" dirty="0"/>
              <a:t>)</a:t>
            </a:r>
            <a:r>
              <a:rPr lang="ja-JP" altLang="en-US"/>
              <a:t>線形モデルでは推定結果から２つの</a:t>
            </a:r>
            <a:r>
              <a:rPr kumimoji="1" lang="ja-JP" altLang="en-US"/>
              <a:t>不確実性</a:t>
            </a:r>
            <a:r>
              <a:rPr lang="ja-JP" altLang="en-US"/>
              <a:t>を出力できる．</a:t>
            </a:r>
            <a:endParaRPr lang="en-US" altLang="ja-JP" dirty="0"/>
          </a:p>
          <a:p>
            <a:endParaRPr lang="en-US" altLang="ja-JP" dirty="0"/>
          </a:p>
          <a:p>
            <a:pPr lvl="1"/>
            <a:r>
              <a:rPr lang="ja-JP" altLang="en-US"/>
              <a:t>信頼区間</a:t>
            </a:r>
            <a:r>
              <a:rPr lang="en-US" altLang="ja-JP" dirty="0"/>
              <a:t>(Confidence Interval, CI)</a:t>
            </a:r>
          </a:p>
          <a:p>
            <a:pPr marL="457200" lvl="1" indent="0">
              <a:buNone/>
            </a:pPr>
            <a:r>
              <a:rPr lang="ja-JP" altLang="en-US"/>
              <a:t>母数（予測値</a:t>
            </a:r>
            <a:r>
              <a:rPr lang="en-US" altLang="ja-JP" dirty="0"/>
              <a:t>y^</a:t>
            </a:r>
            <a:r>
              <a:rPr lang="ja-JP" altLang="en-US"/>
              <a:t>）がどの範囲にあると推定できるか</a:t>
            </a:r>
            <a:endParaRPr lang="en-US" altLang="ja-JP" dirty="0"/>
          </a:p>
          <a:p>
            <a:endParaRPr lang="en-US" altLang="ja-JP" dirty="0"/>
          </a:p>
          <a:p>
            <a:pPr lvl="1"/>
            <a:r>
              <a:rPr lang="ja-JP" altLang="en-US"/>
              <a:t>予測区間</a:t>
            </a:r>
            <a:r>
              <a:rPr lang="en-US" altLang="ja-JP" dirty="0"/>
              <a:t>(Prediction Interval, PI)</a:t>
            </a:r>
          </a:p>
          <a:p>
            <a:pPr marL="457200" lvl="1" indent="0">
              <a:buNone/>
            </a:pPr>
            <a:r>
              <a:rPr lang="ja-JP" altLang="en-US"/>
              <a:t>未観測の標本（誤差を含めた応答変数）がどの範囲にあるか</a:t>
            </a:r>
            <a:endParaRPr lang="en-US" altLang="ja-JP" dirty="0"/>
          </a:p>
          <a:p>
            <a:endParaRPr kumimoji="1" lang="en-US" altLang="ja-JP" dirty="0"/>
          </a:p>
          <a:p>
            <a:r>
              <a:rPr lang="ja-JP" altLang="en-US"/>
              <a:t>線形モデルではどちらも</a:t>
            </a:r>
            <a:r>
              <a:rPr lang="en-US" altLang="ja-JP" dirty="0"/>
              <a:t>predict</a:t>
            </a:r>
            <a:r>
              <a:rPr lang="ja-JP" altLang="en-US"/>
              <a:t>関数で出力可能</a:t>
            </a:r>
            <a:endParaRPr kumimoji="1" lang="ja-JP" altLang="en-US"/>
          </a:p>
        </p:txBody>
      </p:sp>
    </p:spTree>
    <p:extLst>
      <p:ext uri="{BB962C8B-B14F-4D97-AF65-F5344CB8AC3E}">
        <p14:creationId xmlns:p14="http://schemas.microsoft.com/office/powerpoint/2010/main" val="2762206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60CE67-377B-BA49-A750-56A2464D837F}"/>
              </a:ext>
            </a:extLst>
          </p:cNvPr>
          <p:cNvSpPr>
            <a:spLocks noGrp="1"/>
          </p:cNvSpPr>
          <p:nvPr>
            <p:ph type="title"/>
          </p:nvPr>
        </p:nvSpPr>
        <p:spPr/>
        <p:txBody>
          <a:bodyPr/>
          <a:lstStyle/>
          <a:p>
            <a:r>
              <a:rPr lang="en-US" altLang="ja-JP" dirty="0"/>
              <a:t>p</a:t>
            </a:r>
            <a:r>
              <a:rPr kumimoji="1" lang="en-US" altLang="ja-JP" dirty="0"/>
              <a:t>redict</a:t>
            </a:r>
            <a:r>
              <a:rPr kumimoji="1" lang="ja-JP" altLang="en-US"/>
              <a:t>関数をつかう</a:t>
            </a:r>
          </a:p>
        </p:txBody>
      </p:sp>
      <p:sp>
        <p:nvSpPr>
          <p:cNvPr id="3" name="コンテンツ プレースホルダー 2">
            <a:extLst>
              <a:ext uri="{FF2B5EF4-FFF2-40B4-BE49-F238E27FC236}">
                <a16:creationId xmlns:a16="http://schemas.microsoft.com/office/drawing/2014/main" id="{BCADE20E-4FD0-F34D-BB5E-07B86B7B835B}"/>
              </a:ext>
            </a:extLst>
          </p:cNvPr>
          <p:cNvSpPr>
            <a:spLocks noGrp="1"/>
          </p:cNvSpPr>
          <p:nvPr>
            <p:ph idx="1"/>
          </p:nvPr>
        </p:nvSpPr>
        <p:spPr/>
        <p:txBody>
          <a:bodyPr/>
          <a:lstStyle/>
          <a:p>
            <a:r>
              <a:rPr lang="ja-JP" altLang="en-US"/>
              <a:t>第</a:t>
            </a:r>
            <a:r>
              <a:rPr lang="en-US" altLang="ja-JP" dirty="0"/>
              <a:t>12</a:t>
            </a:r>
            <a:r>
              <a:rPr lang="ja-JP" altLang="en-US"/>
              <a:t>回の線形モデル１で生成したシミュレーションデータの線形モデル解析結果を利用．</a:t>
            </a:r>
            <a:endParaRPr lang="en-US" altLang="ja-JP" dirty="0"/>
          </a:p>
          <a:p>
            <a:pPr lvl="1"/>
            <a:r>
              <a:rPr lang="en-US" altLang="ja-JP" dirty="0" err="1"/>
              <a:t>res_lm_catch</a:t>
            </a:r>
            <a:r>
              <a:rPr lang="en-US" altLang="ja-JP" dirty="0"/>
              <a:t> &lt;- </a:t>
            </a:r>
            <a:r>
              <a:rPr lang="en-US" altLang="ja-JP" dirty="0" err="1"/>
              <a:t>lm</a:t>
            </a:r>
            <a:r>
              <a:rPr lang="en-US" altLang="ja-JP" dirty="0"/>
              <a:t>(log(catch)~vessel+temp-1, data=</a:t>
            </a:r>
            <a:r>
              <a:rPr lang="en-US" altLang="ja-JP" dirty="0" err="1"/>
              <a:t>catch_data</a:t>
            </a:r>
            <a:r>
              <a:rPr lang="en-US" altLang="ja-JP" dirty="0"/>
              <a:t>)</a:t>
            </a:r>
          </a:p>
          <a:p>
            <a:endParaRPr kumimoji="1" lang="en-US" altLang="ja-JP" dirty="0"/>
          </a:p>
          <a:p>
            <a:r>
              <a:rPr kumimoji="1" lang="ja-JP" altLang="en-US"/>
              <a:t>予測したい説明変数のデータフレームを用意</a:t>
            </a:r>
            <a:endParaRPr kumimoji="1" lang="en-US" altLang="ja-JP" dirty="0"/>
          </a:p>
          <a:p>
            <a:pPr lvl="1"/>
            <a:r>
              <a:rPr lang="en-US" altLang="ja-JP" dirty="0" err="1"/>
              <a:t>pred_target</a:t>
            </a:r>
            <a:r>
              <a:rPr lang="en-US" altLang="ja-JP" dirty="0"/>
              <a:t> &lt;- </a:t>
            </a:r>
            <a:r>
              <a:rPr lang="en-US" altLang="ja-JP" dirty="0" err="1"/>
              <a:t>data.frame</a:t>
            </a:r>
            <a:r>
              <a:rPr lang="en-US" altLang="ja-JP" dirty="0"/>
              <a:t>(vessel=“v1”,temp=25)</a:t>
            </a:r>
          </a:p>
          <a:p>
            <a:pPr lvl="1"/>
            <a:endParaRPr kumimoji="1" lang="en-US" altLang="ja-JP" dirty="0"/>
          </a:p>
          <a:p>
            <a:r>
              <a:rPr kumimoji="1" lang="en-US" altLang="ja-JP" dirty="0"/>
              <a:t>predict</a:t>
            </a:r>
            <a:r>
              <a:rPr kumimoji="1" lang="ja-JP" altLang="en-US"/>
              <a:t>関数の引数に</a:t>
            </a:r>
            <a:r>
              <a:rPr kumimoji="1" lang="en-US" altLang="ja-JP" dirty="0" err="1"/>
              <a:t>lm</a:t>
            </a:r>
            <a:r>
              <a:rPr kumimoji="1" lang="ja-JP" altLang="en-US"/>
              <a:t>の結果オブジェクトと予測用のデータをつっこむ</a:t>
            </a:r>
            <a:endParaRPr kumimoji="1" lang="en-US" altLang="ja-JP" dirty="0"/>
          </a:p>
          <a:p>
            <a:pPr lvl="1"/>
            <a:r>
              <a:rPr lang="en-US" altLang="ja-JP" dirty="0"/>
              <a:t>predict(</a:t>
            </a:r>
            <a:r>
              <a:rPr lang="en-US" altLang="ja-JP" dirty="0" err="1"/>
              <a:t>res_lm_catch</a:t>
            </a:r>
            <a:r>
              <a:rPr lang="en-US" altLang="ja-JP" dirty="0"/>
              <a:t>, </a:t>
            </a:r>
            <a:r>
              <a:rPr lang="en-US" altLang="ja-JP" dirty="0" err="1"/>
              <a:t>newdata</a:t>
            </a:r>
            <a:r>
              <a:rPr lang="en-US" altLang="ja-JP" dirty="0"/>
              <a:t>=</a:t>
            </a:r>
            <a:r>
              <a:rPr lang="en-US" altLang="ja-JP" dirty="0" err="1"/>
              <a:t>pred_target</a:t>
            </a:r>
            <a:r>
              <a:rPr lang="en-US" altLang="ja-JP" dirty="0"/>
              <a:t>)</a:t>
            </a:r>
            <a:endParaRPr kumimoji="1" lang="ja-JP" altLang="en-US"/>
          </a:p>
        </p:txBody>
      </p:sp>
    </p:spTree>
    <p:extLst>
      <p:ext uri="{BB962C8B-B14F-4D97-AF65-F5344CB8AC3E}">
        <p14:creationId xmlns:p14="http://schemas.microsoft.com/office/powerpoint/2010/main" val="1762029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E77B92-8C75-E345-8D8D-6A2975584665}"/>
              </a:ext>
            </a:extLst>
          </p:cNvPr>
          <p:cNvSpPr>
            <a:spLocks noGrp="1"/>
          </p:cNvSpPr>
          <p:nvPr>
            <p:ph type="title"/>
          </p:nvPr>
        </p:nvSpPr>
        <p:spPr/>
        <p:txBody>
          <a:bodyPr/>
          <a:lstStyle/>
          <a:p>
            <a:r>
              <a:rPr lang="ja-JP" altLang="en-US"/>
              <a:t>予測対象の説明変数セット</a:t>
            </a:r>
            <a:endParaRPr kumimoji="1" lang="ja-JP" altLang="en-US"/>
          </a:p>
        </p:txBody>
      </p:sp>
      <p:sp>
        <p:nvSpPr>
          <p:cNvPr id="3" name="コンテンツ プレースホルダー 2">
            <a:extLst>
              <a:ext uri="{FF2B5EF4-FFF2-40B4-BE49-F238E27FC236}">
                <a16:creationId xmlns:a16="http://schemas.microsoft.com/office/drawing/2014/main" id="{1F83CE8D-516E-AA40-AAB3-49D588420A35}"/>
              </a:ext>
            </a:extLst>
          </p:cNvPr>
          <p:cNvSpPr>
            <a:spLocks noGrp="1"/>
          </p:cNvSpPr>
          <p:nvPr>
            <p:ph idx="1"/>
          </p:nvPr>
        </p:nvSpPr>
        <p:spPr>
          <a:xfrm>
            <a:off x="659757" y="1825625"/>
            <a:ext cx="11122339" cy="4351338"/>
          </a:xfrm>
        </p:spPr>
        <p:txBody>
          <a:bodyPr>
            <a:normAutofit lnSpcReduction="10000"/>
          </a:bodyPr>
          <a:lstStyle/>
          <a:p>
            <a:r>
              <a:rPr kumimoji="1" lang="ja-JP" altLang="en-US"/>
              <a:t>予測したい説明変数が複数の組み合わせの場合</a:t>
            </a:r>
            <a:endParaRPr kumimoji="1" lang="en-US" altLang="ja-JP" dirty="0"/>
          </a:p>
          <a:p>
            <a:pPr lvl="1"/>
            <a:r>
              <a:rPr lang="en-US" altLang="ja-JP" dirty="0" err="1"/>
              <a:t>expand.grid</a:t>
            </a:r>
            <a:r>
              <a:rPr lang="ja-JP" altLang="en-US"/>
              <a:t>関数で予測データセットを作成する</a:t>
            </a:r>
            <a:r>
              <a:rPr lang="en-US" altLang="ja-JP" dirty="0"/>
              <a:t>(</a:t>
            </a:r>
            <a:r>
              <a:rPr lang="ja-JP" altLang="en-US"/>
              <a:t>第</a:t>
            </a:r>
            <a:r>
              <a:rPr lang="en-US" altLang="ja-JP" dirty="0"/>
              <a:t>23</a:t>
            </a:r>
            <a:r>
              <a:rPr lang="ja-JP" altLang="en-US"/>
              <a:t>回参照</a:t>
            </a:r>
            <a:r>
              <a:rPr lang="en-US" altLang="ja-JP" dirty="0"/>
              <a:t>)</a:t>
            </a:r>
          </a:p>
          <a:p>
            <a:endParaRPr kumimoji="1" lang="en-US" altLang="ja-JP" dirty="0"/>
          </a:p>
          <a:p>
            <a:r>
              <a:rPr lang="ja-JP" altLang="en-US"/>
              <a:t>船は</a:t>
            </a:r>
            <a:r>
              <a:rPr lang="en-US" altLang="ja-JP" dirty="0"/>
              <a:t>v1,v2</a:t>
            </a:r>
            <a:r>
              <a:rPr lang="ja-JP" altLang="en-US"/>
              <a:t>、温度は</a:t>
            </a:r>
            <a:r>
              <a:rPr lang="en-US" altLang="ja-JP" dirty="0"/>
              <a:t>15</a:t>
            </a:r>
            <a:r>
              <a:rPr lang="ja-JP" altLang="en-US"/>
              <a:t>度から</a:t>
            </a:r>
            <a:r>
              <a:rPr lang="en-US" altLang="ja-JP" dirty="0"/>
              <a:t>30</a:t>
            </a:r>
            <a:r>
              <a:rPr lang="ja-JP" altLang="en-US"/>
              <a:t>度まで</a:t>
            </a:r>
            <a:r>
              <a:rPr lang="en-US" altLang="ja-JP" dirty="0"/>
              <a:t>5℃</a:t>
            </a:r>
            <a:r>
              <a:rPr lang="ja-JP" altLang="en-US"/>
              <a:t>刻みとすると、、</a:t>
            </a:r>
            <a:endParaRPr lang="en-US" altLang="ja-JP" dirty="0"/>
          </a:p>
          <a:p>
            <a:pPr lvl="1"/>
            <a:r>
              <a:rPr lang="en-US" altLang="ja-JP" dirty="0" err="1"/>
              <a:t>pred_target</a:t>
            </a:r>
            <a:r>
              <a:rPr lang="en-US" altLang="ja-JP" dirty="0"/>
              <a:t> &lt;- </a:t>
            </a:r>
            <a:r>
              <a:rPr lang="en-US" altLang="ja-JP" dirty="0" err="1"/>
              <a:t>expand.grid</a:t>
            </a:r>
            <a:r>
              <a:rPr lang="en-US" altLang="ja-JP" dirty="0"/>
              <a:t>(vessel=c(”v1”,”v2”), temp=seq(15,30,by=5) )</a:t>
            </a:r>
          </a:p>
          <a:p>
            <a:pPr lvl="1"/>
            <a:r>
              <a:rPr lang="en-US" altLang="ja-JP" dirty="0" err="1"/>
              <a:t>pred_catch</a:t>
            </a:r>
            <a:r>
              <a:rPr lang="en-US" altLang="ja-JP" dirty="0"/>
              <a:t> &lt;- predict(</a:t>
            </a:r>
            <a:r>
              <a:rPr lang="en-US" altLang="ja-JP" dirty="0" err="1"/>
              <a:t>res_lm_catch</a:t>
            </a:r>
            <a:r>
              <a:rPr lang="en-US" altLang="ja-JP" dirty="0"/>
              <a:t>, </a:t>
            </a:r>
            <a:r>
              <a:rPr lang="en-US" altLang="ja-JP" dirty="0" err="1"/>
              <a:t>newdata</a:t>
            </a:r>
            <a:r>
              <a:rPr lang="en-US" altLang="ja-JP" dirty="0"/>
              <a:t>=</a:t>
            </a:r>
            <a:r>
              <a:rPr lang="en-US" altLang="ja-JP" dirty="0" err="1"/>
              <a:t>pred_target</a:t>
            </a:r>
            <a:r>
              <a:rPr lang="en-US" altLang="ja-JP" dirty="0"/>
              <a:t>)</a:t>
            </a:r>
          </a:p>
          <a:p>
            <a:pPr lvl="1"/>
            <a:r>
              <a:rPr lang="en-US" altLang="ja-JP" dirty="0" err="1"/>
              <a:t>pred_res</a:t>
            </a:r>
            <a:r>
              <a:rPr lang="en-US" altLang="ja-JP" dirty="0"/>
              <a:t> &lt;- </a:t>
            </a:r>
            <a:r>
              <a:rPr lang="en-US" altLang="ja-JP" dirty="0" err="1"/>
              <a:t>cbind</a:t>
            </a:r>
            <a:r>
              <a:rPr lang="en-US" altLang="ja-JP" dirty="0"/>
              <a:t>(</a:t>
            </a:r>
            <a:r>
              <a:rPr lang="en-US" altLang="ja-JP" dirty="0" err="1"/>
              <a:t>pred_target</a:t>
            </a:r>
            <a:r>
              <a:rPr lang="en-US" altLang="ja-JP" dirty="0"/>
              <a:t>, </a:t>
            </a:r>
            <a:r>
              <a:rPr lang="en-US" altLang="ja-JP" dirty="0" err="1"/>
              <a:t>as.data.frame</a:t>
            </a:r>
            <a:r>
              <a:rPr lang="en-US" altLang="ja-JP" dirty="0"/>
              <a:t>(</a:t>
            </a:r>
            <a:r>
              <a:rPr lang="en-US" altLang="ja-JP" dirty="0" err="1"/>
              <a:t>pred_catch</a:t>
            </a:r>
            <a:r>
              <a:rPr lang="en-US" altLang="ja-JP" dirty="0"/>
              <a:t>))</a:t>
            </a:r>
            <a:endParaRPr lang="ja-JP" altLang="en-US"/>
          </a:p>
          <a:p>
            <a:pPr lvl="1"/>
            <a:endParaRPr lang="en-US" altLang="ja-JP" dirty="0"/>
          </a:p>
          <a:p>
            <a:r>
              <a:rPr lang="ja-JP" altLang="en-US"/>
              <a:t>予測したい説明変数を引数に入れなければ、回帰の結果オブジェクト</a:t>
            </a:r>
            <a:r>
              <a:rPr lang="en-US" altLang="ja-JP" dirty="0"/>
              <a:t>$</a:t>
            </a:r>
            <a:r>
              <a:rPr lang="en-US" altLang="ja-JP" dirty="0" err="1"/>
              <a:t>fitted.values</a:t>
            </a:r>
            <a:r>
              <a:rPr lang="ja-JP" altLang="en-US"/>
              <a:t>と同じ</a:t>
            </a:r>
            <a:endParaRPr lang="en-US" altLang="ja-JP" dirty="0"/>
          </a:p>
        </p:txBody>
      </p:sp>
    </p:spTree>
    <p:extLst>
      <p:ext uri="{BB962C8B-B14F-4D97-AF65-F5344CB8AC3E}">
        <p14:creationId xmlns:p14="http://schemas.microsoft.com/office/powerpoint/2010/main" val="4198699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97376-3955-5749-B279-EFC3B53B83F0}"/>
              </a:ext>
            </a:extLst>
          </p:cNvPr>
          <p:cNvSpPr>
            <a:spLocks noGrp="1"/>
          </p:cNvSpPr>
          <p:nvPr>
            <p:ph type="title"/>
          </p:nvPr>
        </p:nvSpPr>
        <p:spPr/>
        <p:txBody>
          <a:bodyPr/>
          <a:lstStyle/>
          <a:p>
            <a:r>
              <a:rPr lang="ja-JP" altLang="en-US"/>
              <a:t>交互作用に含まれる変数の効果抽出</a:t>
            </a:r>
            <a:br>
              <a:rPr lang="en-US" altLang="ja-JP" dirty="0"/>
            </a:br>
            <a:r>
              <a:rPr lang="en-US" altLang="ja-JP" dirty="0"/>
              <a:t>(</a:t>
            </a:r>
            <a:r>
              <a:rPr lang="ja-JP" altLang="en-US"/>
              <a:t>第</a:t>
            </a:r>
            <a:r>
              <a:rPr lang="en-US" altLang="ja-JP" dirty="0"/>
              <a:t>23</a:t>
            </a:r>
            <a:r>
              <a:rPr lang="ja-JP" altLang="en-US"/>
              <a:t>・</a:t>
            </a:r>
            <a:r>
              <a:rPr lang="en-US" altLang="ja-JP" dirty="0"/>
              <a:t>24</a:t>
            </a:r>
            <a:r>
              <a:rPr lang="ja-JP" altLang="en-US"/>
              <a:t>回復習</a:t>
            </a:r>
            <a:r>
              <a:rPr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B221B7D2-CEBA-6C45-8964-EAC43FF47E31}"/>
              </a:ext>
            </a:extLst>
          </p:cNvPr>
          <p:cNvSpPr>
            <a:spLocks noGrp="1"/>
          </p:cNvSpPr>
          <p:nvPr>
            <p:ph idx="1"/>
          </p:nvPr>
        </p:nvSpPr>
        <p:spPr>
          <a:xfrm>
            <a:off x="838200" y="1825625"/>
            <a:ext cx="10515600" cy="4667250"/>
          </a:xfrm>
        </p:spPr>
        <p:txBody>
          <a:bodyPr>
            <a:normAutofit fontScale="85000" lnSpcReduction="20000"/>
          </a:bodyPr>
          <a:lstStyle/>
          <a:p>
            <a:r>
              <a:rPr kumimoji="1" lang="ja-JP" altLang="en-US"/>
              <a:t>第</a:t>
            </a:r>
            <a:r>
              <a:rPr kumimoji="1" lang="en-US" altLang="ja-JP" dirty="0"/>
              <a:t>19,21</a:t>
            </a:r>
            <a:r>
              <a:rPr kumimoji="1" lang="ja-JP" altLang="en-US"/>
              <a:t>回で</a:t>
            </a:r>
            <a:r>
              <a:rPr kumimoji="1" lang="en-US" altLang="ja-JP" dirty="0" err="1"/>
              <a:t>glm</a:t>
            </a:r>
            <a:r>
              <a:rPr kumimoji="1" lang="ja-JP" altLang="en-US"/>
              <a:t>の説明変数のなかから一つの変数効果を係数をとってくることで抽出し</a:t>
            </a:r>
            <a:r>
              <a:rPr lang="ja-JP" altLang="en-US"/>
              <a:t>たが、交互作用がある場合は係数だけで効果が取り出せない．</a:t>
            </a:r>
            <a:endParaRPr lang="en-US" altLang="ja-JP" dirty="0"/>
          </a:p>
          <a:p>
            <a:endParaRPr lang="en-US" altLang="ja-JP" dirty="0"/>
          </a:p>
          <a:p>
            <a:r>
              <a:rPr lang="ja-JP" altLang="en-US"/>
              <a:t>第</a:t>
            </a:r>
            <a:r>
              <a:rPr lang="en-US" altLang="ja-JP" dirty="0"/>
              <a:t>15</a:t>
            </a:r>
            <a:r>
              <a:rPr lang="ja-JP" altLang="en-US"/>
              <a:t>回で生成したシミュレーションデータの線形モデル解析結果を利用．</a:t>
            </a:r>
            <a:endParaRPr lang="en-US" altLang="ja-JP" dirty="0"/>
          </a:p>
          <a:p>
            <a:pPr lvl="1"/>
            <a:r>
              <a:rPr lang="en-US" altLang="ja-JP" dirty="0" err="1"/>
              <a:t>res_lm_catch</a:t>
            </a:r>
            <a:r>
              <a:rPr lang="en-US" altLang="ja-JP" dirty="0"/>
              <a:t> 2 &lt;- </a:t>
            </a:r>
            <a:r>
              <a:rPr lang="en-US" altLang="ja-JP" dirty="0" err="1"/>
              <a:t>lm</a:t>
            </a:r>
            <a:r>
              <a:rPr lang="en-US" altLang="ja-JP" dirty="0"/>
              <a:t>(log(catch)~vessel+temp+vessel:temp-1, data=</a:t>
            </a:r>
            <a:r>
              <a:rPr lang="en-US" altLang="ja-JP" dirty="0" err="1"/>
              <a:t>catch_data</a:t>
            </a:r>
            <a:r>
              <a:rPr lang="en-US" altLang="ja-JP" dirty="0"/>
              <a:t>)</a:t>
            </a:r>
          </a:p>
          <a:p>
            <a:pPr lvl="1"/>
            <a:endParaRPr lang="en-US" altLang="ja-JP" dirty="0"/>
          </a:p>
          <a:p>
            <a:r>
              <a:rPr lang="ja-JP" altLang="en-US"/>
              <a:t>船は</a:t>
            </a:r>
            <a:r>
              <a:rPr lang="en-US" altLang="ja-JP" dirty="0"/>
              <a:t>v1,v2</a:t>
            </a:r>
            <a:r>
              <a:rPr lang="ja-JP" altLang="en-US"/>
              <a:t>、温度は</a:t>
            </a:r>
            <a:r>
              <a:rPr lang="en-US" altLang="ja-JP" dirty="0"/>
              <a:t>15</a:t>
            </a:r>
            <a:r>
              <a:rPr lang="ja-JP" altLang="en-US"/>
              <a:t>度から</a:t>
            </a:r>
            <a:r>
              <a:rPr lang="en-US" altLang="ja-JP" dirty="0"/>
              <a:t>30</a:t>
            </a:r>
            <a:r>
              <a:rPr lang="ja-JP" altLang="en-US"/>
              <a:t>度まで</a:t>
            </a:r>
            <a:r>
              <a:rPr lang="en-US" altLang="ja-JP" dirty="0"/>
              <a:t>5℃</a:t>
            </a:r>
            <a:r>
              <a:rPr lang="ja-JP" altLang="en-US"/>
              <a:t>刻みとすると、、</a:t>
            </a:r>
            <a:endParaRPr lang="en-US" altLang="ja-JP" dirty="0"/>
          </a:p>
          <a:p>
            <a:pPr lvl="1"/>
            <a:r>
              <a:rPr lang="en-US" altLang="ja-JP" dirty="0" err="1"/>
              <a:t>pred_target</a:t>
            </a:r>
            <a:r>
              <a:rPr lang="en-US" altLang="ja-JP" dirty="0"/>
              <a:t> &lt;- </a:t>
            </a:r>
            <a:r>
              <a:rPr lang="en-US" altLang="ja-JP" dirty="0" err="1"/>
              <a:t>expand.grid</a:t>
            </a:r>
            <a:r>
              <a:rPr lang="en-US" altLang="ja-JP" dirty="0"/>
              <a:t>(vessel=c(”v1”,”v2”), temp=seq(15,30,by=5) )</a:t>
            </a:r>
          </a:p>
          <a:p>
            <a:pPr lvl="1"/>
            <a:r>
              <a:rPr lang="en-US" altLang="ja-JP" dirty="0"/>
              <a:t>pred_catch2&lt;-predict(</a:t>
            </a:r>
            <a:r>
              <a:rPr lang="en-US" altLang="ja-JP" dirty="0" err="1"/>
              <a:t>res_lm_catch</a:t>
            </a:r>
            <a:r>
              <a:rPr lang="en-US" altLang="ja-JP" dirty="0"/>
              <a:t> 2, </a:t>
            </a:r>
            <a:r>
              <a:rPr lang="en-US" altLang="ja-JP" dirty="0" err="1"/>
              <a:t>newdata</a:t>
            </a:r>
            <a:r>
              <a:rPr lang="en-US" altLang="ja-JP" dirty="0"/>
              <a:t>=</a:t>
            </a:r>
            <a:r>
              <a:rPr lang="en-US" altLang="ja-JP" dirty="0" err="1"/>
              <a:t>pred_target</a:t>
            </a:r>
            <a:r>
              <a:rPr lang="en-US" altLang="ja-JP" dirty="0"/>
              <a:t>)</a:t>
            </a:r>
          </a:p>
          <a:p>
            <a:pPr lvl="1"/>
            <a:r>
              <a:rPr lang="en-US" altLang="ja-JP" dirty="0" err="1"/>
              <a:t>pred_res</a:t>
            </a:r>
            <a:r>
              <a:rPr lang="en-US" altLang="ja-JP" dirty="0"/>
              <a:t> &lt;- </a:t>
            </a:r>
            <a:r>
              <a:rPr lang="en-US" altLang="ja-JP" dirty="0" err="1"/>
              <a:t>cbind</a:t>
            </a:r>
            <a:r>
              <a:rPr lang="en-US" altLang="ja-JP" dirty="0"/>
              <a:t>(</a:t>
            </a:r>
            <a:r>
              <a:rPr lang="en-US" altLang="ja-JP" dirty="0" err="1"/>
              <a:t>pred_res</a:t>
            </a:r>
            <a:r>
              <a:rPr lang="en-US" altLang="ja-JP" dirty="0"/>
              <a:t>, </a:t>
            </a:r>
            <a:r>
              <a:rPr lang="en-US" altLang="ja-JP" dirty="0" err="1"/>
              <a:t>as.data.frame</a:t>
            </a:r>
            <a:r>
              <a:rPr lang="en-US" altLang="ja-JP" dirty="0"/>
              <a:t>(pred_catch2))</a:t>
            </a:r>
            <a:endParaRPr lang="ja-JP" altLang="en-US"/>
          </a:p>
          <a:p>
            <a:endParaRPr kumimoji="1" lang="en-US" altLang="ja-JP" dirty="0"/>
          </a:p>
          <a:p>
            <a:r>
              <a:rPr kumimoji="1" lang="ja-JP" altLang="en-US"/>
              <a:t>船の効果を取り出す（第</a:t>
            </a:r>
            <a:r>
              <a:rPr kumimoji="1" lang="en-US" altLang="ja-JP" dirty="0"/>
              <a:t>20</a:t>
            </a:r>
            <a:r>
              <a:rPr kumimoji="1" lang="ja-JP" altLang="en-US"/>
              <a:t>回のノミナル</a:t>
            </a:r>
            <a:r>
              <a:rPr kumimoji="1" lang="en-US" altLang="ja-JP" dirty="0"/>
              <a:t>CPUE</a:t>
            </a:r>
            <a:r>
              <a:rPr kumimoji="1" lang="ja-JP" altLang="en-US"/>
              <a:t>計算と同じ</a:t>
            </a:r>
            <a:r>
              <a:rPr lang="ja-JP" altLang="en-US"/>
              <a:t>要領</a:t>
            </a:r>
            <a:r>
              <a:rPr kumimoji="1" lang="ja-JP" altLang="en-US"/>
              <a:t>）</a:t>
            </a:r>
            <a:endParaRPr kumimoji="1" lang="en-US" altLang="ja-JP" dirty="0"/>
          </a:p>
          <a:p>
            <a:pPr lvl="1"/>
            <a:r>
              <a:rPr lang="en-US" altLang="ja-JP" dirty="0" err="1"/>
              <a:t>tapply</a:t>
            </a:r>
            <a:r>
              <a:rPr lang="en-US" altLang="ja-JP" dirty="0"/>
              <a:t>(pred_res$pred_catch2, </a:t>
            </a:r>
            <a:r>
              <a:rPr lang="en-US" altLang="ja-JP" dirty="0" err="1"/>
              <a:t>pred_res$vessel</a:t>
            </a:r>
            <a:r>
              <a:rPr lang="en-US" altLang="ja-JP" dirty="0"/>
              <a:t>, mean)</a:t>
            </a:r>
          </a:p>
        </p:txBody>
      </p:sp>
    </p:spTree>
    <p:extLst>
      <p:ext uri="{BB962C8B-B14F-4D97-AF65-F5344CB8AC3E}">
        <p14:creationId xmlns:p14="http://schemas.microsoft.com/office/powerpoint/2010/main" val="1124775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8EA11C-5A7F-1B44-815F-432C012F0165}"/>
              </a:ext>
            </a:extLst>
          </p:cNvPr>
          <p:cNvSpPr>
            <a:spLocks noGrp="1"/>
          </p:cNvSpPr>
          <p:nvPr>
            <p:ph type="title"/>
          </p:nvPr>
        </p:nvSpPr>
        <p:spPr/>
        <p:txBody>
          <a:bodyPr/>
          <a:lstStyle/>
          <a:p>
            <a:r>
              <a:rPr kumimoji="1" lang="en-US" altLang="ja-JP" dirty="0" err="1"/>
              <a:t>glm</a:t>
            </a:r>
            <a:r>
              <a:rPr kumimoji="1" lang="ja-JP" altLang="en-US"/>
              <a:t>のオブジェクトで</a:t>
            </a:r>
            <a:r>
              <a:rPr kumimoji="1" lang="en-US" altLang="ja-JP" dirty="0"/>
              <a:t>predict</a:t>
            </a:r>
            <a:endParaRPr kumimoji="1" lang="ja-JP" altLang="en-US"/>
          </a:p>
        </p:txBody>
      </p:sp>
      <p:sp>
        <p:nvSpPr>
          <p:cNvPr id="3" name="コンテンツ プレースホルダー 2">
            <a:extLst>
              <a:ext uri="{FF2B5EF4-FFF2-40B4-BE49-F238E27FC236}">
                <a16:creationId xmlns:a16="http://schemas.microsoft.com/office/drawing/2014/main" id="{D071F35D-9557-6549-ADAC-27EF0A1D74EE}"/>
              </a:ext>
            </a:extLst>
          </p:cNvPr>
          <p:cNvSpPr>
            <a:spLocks noGrp="1"/>
          </p:cNvSpPr>
          <p:nvPr>
            <p:ph idx="1"/>
          </p:nvPr>
        </p:nvSpPr>
        <p:spPr/>
        <p:txBody>
          <a:bodyPr/>
          <a:lstStyle/>
          <a:p>
            <a:r>
              <a:rPr lang="en-US" altLang="ja-JP" dirty="0" err="1"/>
              <a:t>glm</a:t>
            </a:r>
            <a:r>
              <a:rPr lang="ja-JP" altLang="en-US"/>
              <a:t>の結果オブジェクトも</a:t>
            </a:r>
            <a:r>
              <a:rPr lang="en-US" altLang="ja-JP" dirty="0"/>
              <a:t>predict</a:t>
            </a:r>
            <a:r>
              <a:rPr lang="ja-JP" altLang="en-US"/>
              <a:t>関数の引数に入れられる</a:t>
            </a:r>
            <a:endParaRPr lang="en-US" altLang="ja-JP" dirty="0"/>
          </a:p>
          <a:p>
            <a:endParaRPr kumimoji="1" lang="en-US" altLang="ja-JP" dirty="0"/>
          </a:p>
          <a:p>
            <a:r>
              <a:rPr lang="ja-JP" altLang="en-US"/>
              <a:t>この場合、引数で</a:t>
            </a:r>
            <a:r>
              <a:rPr lang="en-US" altLang="ja-JP" dirty="0"/>
              <a:t>type=‘response’</a:t>
            </a:r>
            <a:r>
              <a:rPr lang="ja-JP" altLang="en-US"/>
              <a:t>とするとリンク関数の逆関数で返し、応答変数の範囲に変換（</a:t>
            </a:r>
            <a:r>
              <a:rPr lang="en-US" altLang="ja-JP" dirty="0"/>
              <a:t>log</a:t>
            </a:r>
            <a:r>
              <a:rPr lang="ja-JP" altLang="en-US"/>
              <a:t>リンクであれば、</a:t>
            </a:r>
            <a:r>
              <a:rPr lang="en-US" altLang="ja-JP" dirty="0"/>
              <a:t>exp(</a:t>
            </a:r>
            <a:r>
              <a:rPr lang="ja-JP" altLang="en-US"/>
              <a:t>線形予測子</a:t>
            </a:r>
            <a:r>
              <a:rPr lang="en-US" altLang="ja-JP" dirty="0"/>
              <a:t>) </a:t>
            </a:r>
            <a:r>
              <a:rPr lang="ja-JP" altLang="en-US"/>
              <a:t>）</a:t>
            </a:r>
            <a:endParaRPr lang="en-US" altLang="ja-JP" dirty="0"/>
          </a:p>
          <a:p>
            <a:pPr lvl="1"/>
            <a:r>
              <a:rPr lang="en-US" altLang="ja-JP" dirty="0"/>
              <a:t>predict(</a:t>
            </a:r>
            <a:r>
              <a:rPr lang="en-US" altLang="ja-JP" dirty="0" err="1"/>
              <a:t>res_glm</a:t>
            </a:r>
            <a:r>
              <a:rPr lang="en-US" altLang="ja-JP" dirty="0"/>
              <a:t>, </a:t>
            </a:r>
            <a:r>
              <a:rPr lang="en-US" altLang="ja-JP" dirty="0" err="1"/>
              <a:t>newdata</a:t>
            </a:r>
            <a:r>
              <a:rPr lang="en-US" altLang="ja-JP" dirty="0"/>
              <a:t>=</a:t>
            </a:r>
            <a:r>
              <a:rPr lang="en-US" altLang="ja-JP" dirty="0" err="1"/>
              <a:t>pred_target</a:t>
            </a:r>
            <a:r>
              <a:rPr lang="en-US" altLang="ja-JP" dirty="0"/>
              <a:t>, type=‘response’)</a:t>
            </a:r>
            <a:endParaRPr kumimoji="1" lang="ja-JP" altLang="en-US"/>
          </a:p>
        </p:txBody>
      </p:sp>
    </p:spTree>
    <p:extLst>
      <p:ext uri="{BB962C8B-B14F-4D97-AF65-F5344CB8AC3E}">
        <p14:creationId xmlns:p14="http://schemas.microsoft.com/office/powerpoint/2010/main" val="993920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16385</TotalTime>
  <Words>1338</Words>
  <Application>Microsoft Macintosh PowerPoint</Application>
  <PresentationFormat>ワイド画面</PresentationFormat>
  <Paragraphs>120</Paragraphs>
  <Slides>14</Slides>
  <Notes>4</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14</vt:i4>
      </vt:variant>
    </vt:vector>
  </HeadingPairs>
  <TitlesOfParts>
    <vt:vector size="18" baseType="lpstr">
      <vt:lpstr>游ゴシック</vt:lpstr>
      <vt:lpstr>游ゴシック Light</vt:lpstr>
      <vt:lpstr>Arial</vt:lpstr>
      <vt:lpstr>Office テーマ</vt:lpstr>
      <vt:lpstr>R初心者講座第２５回</vt:lpstr>
      <vt:lpstr>モデルの予測値の使い道</vt:lpstr>
      <vt:lpstr>predict関数で予測値の取り出し</vt:lpstr>
      <vt:lpstr>信頼区間</vt:lpstr>
      <vt:lpstr>信頼区間・予測区間</vt:lpstr>
      <vt:lpstr>predict関数をつかう</vt:lpstr>
      <vt:lpstr>予測対象の説明変数セット</vt:lpstr>
      <vt:lpstr>交互作用に含まれる変数の効果抽出 (第23・24回復習)</vt:lpstr>
      <vt:lpstr>glmのオブジェクトでpredict</vt:lpstr>
      <vt:lpstr>predict関数で信頼区間を求める</vt:lpstr>
      <vt:lpstr>predict関数で予測区間を求める</vt:lpstr>
      <vt:lpstr>glmのオブジェクトから信頼区間</vt:lpstr>
      <vt:lpstr>glmのオブジェクトから予測区間</vt:lpstr>
      <vt:lpstr>宿題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R初心者講座第２４回</dc:title>
  <dc:creator>Fukui Shin</dc:creator>
  <cp:lastModifiedBy>Fukui Shin</cp:lastModifiedBy>
  <cp:revision>31</cp:revision>
  <cp:lastPrinted>2022-09-09T04:57:10Z</cp:lastPrinted>
  <dcterms:created xsi:type="dcterms:W3CDTF">2021-08-03T05:19:18Z</dcterms:created>
  <dcterms:modified xsi:type="dcterms:W3CDTF">2022-09-14T06:42:09Z</dcterms:modified>
</cp:coreProperties>
</file>